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1"/>
  </p:notesMasterIdLst>
  <p:sldIdLst>
    <p:sldId id="256" r:id="rId2"/>
    <p:sldId id="257" r:id="rId3"/>
    <p:sldId id="258" r:id="rId4"/>
    <p:sldId id="259" r:id="rId5"/>
    <p:sldId id="275" r:id="rId6"/>
    <p:sldId id="260" r:id="rId7"/>
    <p:sldId id="261" r:id="rId8"/>
    <p:sldId id="262" r:id="rId9"/>
    <p:sldId id="276" r:id="rId10"/>
    <p:sldId id="263" r:id="rId11"/>
    <p:sldId id="264" r:id="rId12"/>
    <p:sldId id="265" r:id="rId13"/>
    <p:sldId id="268" r:id="rId14"/>
    <p:sldId id="269" r:id="rId15"/>
    <p:sldId id="270" r:id="rId16"/>
    <p:sldId id="271" r:id="rId17"/>
    <p:sldId id="273" r:id="rId18"/>
    <p:sldId id="277"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8E222-E144-4A7F-8CCE-7B09FCBF6C10}" type="datetimeFigureOut">
              <a:rPr lang="en-US" smtClean="0"/>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7C9F8-0FCE-4BC5-A344-24BF00206327}" type="slidenum">
              <a:rPr lang="en-US" smtClean="0"/>
              <a:t>‹#›</a:t>
            </a:fld>
            <a:endParaRPr lang="en-US"/>
          </a:p>
        </p:txBody>
      </p:sp>
    </p:spTree>
    <p:extLst>
      <p:ext uri="{BB962C8B-B14F-4D97-AF65-F5344CB8AC3E}">
        <p14:creationId xmlns:p14="http://schemas.microsoft.com/office/powerpoint/2010/main" val="263013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radius is the distance from the center to any point on the circle</a:t>
            </a:r>
            <a:r>
              <a:rPr lang="en-US" baseline="0" dirty="0" smtClean="0"/>
              <a:t> so we should remember that we can use the distance formula given the center and a point. </a:t>
            </a:r>
            <a:endParaRPr lang="en-US" dirty="0"/>
          </a:p>
        </p:txBody>
      </p:sp>
      <p:sp>
        <p:nvSpPr>
          <p:cNvPr id="4" name="Slide Number Placeholder 3"/>
          <p:cNvSpPr>
            <a:spLocks noGrp="1"/>
          </p:cNvSpPr>
          <p:nvPr>
            <p:ph type="sldNum" sz="quarter" idx="10"/>
          </p:nvPr>
        </p:nvSpPr>
        <p:spPr/>
        <p:txBody>
          <a:bodyPr/>
          <a:lstStyle/>
          <a:p>
            <a:fld id="{B357C9F8-0FCE-4BC5-A344-24BF00206327}" type="slidenum">
              <a:rPr lang="en-US" smtClean="0"/>
              <a:t>7</a:t>
            </a:fld>
            <a:endParaRPr lang="en-US"/>
          </a:p>
        </p:txBody>
      </p:sp>
    </p:spTree>
    <p:extLst>
      <p:ext uri="{BB962C8B-B14F-4D97-AF65-F5344CB8AC3E}">
        <p14:creationId xmlns:p14="http://schemas.microsoft.com/office/powerpoint/2010/main" val="345649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7C9F8-0FCE-4BC5-A344-24BF00206327}" type="slidenum">
              <a:rPr lang="en-US" smtClean="0"/>
              <a:t>15</a:t>
            </a:fld>
            <a:endParaRPr lang="en-US"/>
          </a:p>
        </p:txBody>
      </p:sp>
    </p:spTree>
    <p:extLst>
      <p:ext uri="{BB962C8B-B14F-4D97-AF65-F5344CB8AC3E}">
        <p14:creationId xmlns:p14="http://schemas.microsoft.com/office/powerpoint/2010/main" val="367033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DA908C2-F6FE-435D-A1E0-63C2A5EC68DD}" type="datetimeFigureOut">
              <a:rPr lang="en-US" smtClean="0"/>
              <a:t>4/29/2014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1712B2-3554-4ABC-A76F-06CB5A22E1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A908C2-F6FE-435D-A1E0-63C2A5EC68DD}"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712B2-3554-4ABC-A76F-06CB5A22E1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A908C2-F6FE-435D-A1E0-63C2A5EC68DD}"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712B2-3554-4ABC-A76F-06CB5A22E1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DA908C2-F6FE-435D-A1E0-63C2A5EC68DD}" type="datetimeFigureOut">
              <a:rPr lang="en-US" smtClean="0"/>
              <a:t>4/29/2014</a:t>
            </a:fld>
            <a:endParaRPr lang="en-US"/>
          </a:p>
        </p:txBody>
      </p:sp>
      <p:sp>
        <p:nvSpPr>
          <p:cNvPr id="9" name="Slide Number Placeholder 8"/>
          <p:cNvSpPr>
            <a:spLocks noGrp="1"/>
          </p:cNvSpPr>
          <p:nvPr>
            <p:ph type="sldNum" sz="quarter" idx="15"/>
          </p:nvPr>
        </p:nvSpPr>
        <p:spPr/>
        <p:txBody>
          <a:bodyPr rtlCol="0"/>
          <a:lstStyle/>
          <a:p>
            <a:fld id="{DB1712B2-3554-4ABC-A76F-06CB5A22E14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DA908C2-F6FE-435D-A1E0-63C2A5EC68DD}" type="datetimeFigureOut">
              <a:rPr lang="en-US" smtClean="0"/>
              <a:t>4/29/2014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B1712B2-3554-4ABC-A76F-06CB5A22E14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A908C2-F6FE-435D-A1E0-63C2A5EC68DD}"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712B2-3554-4ABC-A76F-06CB5A22E14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DA908C2-F6FE-435D-A1E0-63C2A5EC68DD}"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712B2-3554-4ABC-A76F-06CB5A22E14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DA908C2-F6FE-435D-A1E0-63C2A5EC68DD}" type="datetimeFigureOut">
              <a:rPr lang="en-US" smtClean="0"/>
              <a:t>4/29/2014</a:t>
            </a:fld>
            <a:endParaRPr lang="en-US"/>
          </a:p>
        </p:txBody>
      </p:sp>
      <p:sp>
        <p:nvSpPr>
          <p:cNvPr id="7" name="Slide Number Placeholder 6"/>
          <p:cNvSpPr>
            <a:spLocks noGrp="1"/>
          </p:cNvSpPr>
          <p:nvPr>
            <p:ph type="sldNum" sz="quarter" idx="11"/>
          </p:nvPr>
        </p:nvSpPr>
        <p:spPr/>
        <p:txBody>
          <a:bodyPr rtlCol="0"/>
          <a:lstStyle/>
          <a:p>
            <a:fld id="{DB1712B2-3554-4ABC-A76F-06CB5A22E14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908C2-F6FE-435D-A1E0-63C2A5EC68DD}"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712B2-3554-4ABC-A76F-06CB5A22E1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DA908C2-F6FE-435D-A1E0-63C2A5EC68DD}" type="datetimeFigureOut">
              <a:rPr lang="en-US" smtClean="0"/>
              <a:t>4/29/2014</a:t>
            </a:fld>
            <a:endParaRPr lang="en-US"/>
          </a:p>
        </p:txBody>
      </p:sp>
      <p:sp>
        <p:nvSpPr>
          <p:cNvPr id="22" name="Slide Number Placeholder 21"/>
          <p:cNvSpPr>
            <a:spLocks noGrp="1"/>
          </p:cNvSpPr>
          <p:nvPr>
            <p:ph type="sldNum" sz="quarter" idx="15"/>
          </p:nvPr>
        </p:nvSpPr>
        <p:spPr/>
        <p:txBody>
          <a:bodyPr rtlCol="0"/>
          <a:lstStyle/>
          <a:p>
            <a:fld id="{DB1712B2-3554-4ABC-A76F-06CB5A22E14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DA908C2-F6FE-435D-A1E0-63C2A5EC68DD}" type="datetimeFigureOut">
              <a:rPr lang="en-US" smtClean="0"/>
              <a:t>4/29/2014</a:t>
            </a:fld>
            <a:endParaRPr lang="en-US"/>
          </a:p>
        </p:txBody>
      </p:sp>
      <p:sp>
        <p:nvSpPr>
          <p:cNvPr id="18" name="Slide Number Placeholder 17"/>
          <p:cNvSpPr>
            <a:spLocks noGrp="1"/>
          </p:cNvSpPr>
          <p:nvPr>
            <p:ph type="sldNum" sz="quarter" idx="11"/>
          </p:nvPr>
        </p:nvSpPr>
        <p:spPr/>
        <p:txBody>
          <a:bodyPr rtlCol="0"/>
          <a:lstStyle/>
          <a:p>
            <a:fld id="{DB1712B2-3554-4ABC-A76F-06CB5A22E14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DA908C2-F6FE-435D-A1E0-63C2A5EC68DD}" type="datetimeFigureOut">
              <a:rPr lang="en-US" smtClean="0"/>
              <a:t>4/29/2014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1712B2-3554-4ABC-A76F-06CB5A22E1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rfingtosuccess.blogspot.com/2012/09/using-nerf-gun-to-teach-coordinate-grid.html" TargetMode="External"/><Relationship Id="rId2" Type="http://schemas.openxmlformats.org/officeDocument/2006/relationships/hyperlink" Target="http://www.algebra.com/algebra/homework/Circles.faq.question.61514.html" TargetMode="External"/><Relationship Id="rId1" Type="http://schemas.openxmlformats.org/officeDocument/2006/relationships/slideLayout" Target="../slideLayouts/slideLayout2.xml"/><Relationship Id="rId4" Type="http://schemas.openxmlformats.org/officeDocument/2006/relationships/hyperlink" Target="http://http/www.regentsprep.org/Regents/math/algtrig/ATC1/circlelesson.htmwww.mathsisfun.com/algebra/circle-equa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ak0.pinimg.com/236x/70/16/f4/7016f4514893b3920493dd4607bdbecb.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58692">
            <a:off x="4879490" y="854519"/>
            <a:ext cx="3797073" cy="3137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dirty="0" smtClean="0"/>
              <a:t>Equation of a Circle Using a Nerf Gun </a:t>
            </a:r>
            <a:endParaRPr lang="en-US" dirty="0"/>
          </a:p>
        </p:txBody>
      </p:sp>
      <p:sp>
        <p:nvSpPr>
          <p:cNvPr id="3" name="Subtitle 2"/>
          <p:cNvSpPr>
            <a:spLocks noGrp="1"/>
          </p:cNvSpPr>
          <p:nvPr>
            <p:ph type="subTitle" idx="1"/>
          </p:nvPr>
        </p:nvSpPr>
        <p:spPr/>
        <p:txBody>
          <a:bodyPr/>
          <a:lstStyle/>
          <a:p>
            <a:r>
              <a:rPr lang="en-US" dirty="0" smtClean="0"/>
              <a:t>By: Rachel McGinty </a:t>
            </a:r>
            <a:endParaRPr lang="en-US" dirty="0"/>
          </a:p>
        </p:txBody>
      </p:sp>
    </p:spTree>
    <p:extLst>
      <p:ext uri="{BB962C8B-B14F-4D97-AF65-F5344CB8AC3E}">
        <p14:creationId xmlns:p14="http://schemas.microsoft.com/office/powerpoint/2010/main" val="136003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 of Circle w/ Center &amp; Passing </a:t>
            </a:r>
            <a:r>
              <a:rPr lang="en-US" dirty="0"/>
              <a:t>T</a:t>
            </a:r>
            <a:r>
              <a:rPr lang="en-US" dirty="0" smtClean="0"/>
              <a:t>hrough Point</a:t>
            </a:r>
            <a:br>
              <a:rPr lang="en-US" dirty="0" smtClean="0"/>
            </a:br>
            <a:r>
              <a:rPr lang="en-US" dirty="0" smtClean="0"/>
              <a:t>Step 1</a:t>
            </a:r>
            <a:endParaRPr lang="en-US" dirty="0"/>
          </a:p>
        </p:txBody>
      </p:sp>
      <p:sp>
        <p:nvSpPr>
          <p:cNvPr id="3" name="Content Placeholder 2"/>
          <p:cNvSpPr>
            <a:spLocks noGrp="1"/>
          </p:cNvSpPr>
          <p:nvPr>
            <p:ph sz="quarter" idx="1"/>
          </p:nvPr>
        </p:nvSpPr>
        <p:spPr>
          <a:xfrm>
            <a:off x="457200" y="1371600"/>
            <a:ext cx="7467600" cy="5102352"/>
          </a:xfrm>
        </p:spPr>
        <p:txBody>
          <a:bodyPr/>
          <a:lstStyle/>
          <a:p>
            <a:r>
              <a:rPr lang="en-US" dirty="0" smtClean="0"/>
              <a:t>Determine which of the two points will be the center and the “passing through the point”.</a:t>
            </a:r>
          </a:p>
          <a:p>
            <a:endParaRPr lang="en-US" dirty="0"/>
          </a:p>
          <a:p>
            <a:r>
              <a:rPr lang="en-US" dirty="0" smtClean="0"/>
              <a:t>Example:</a:t>
            </a:r>
            <a:endParaRPr lang="en-US" dirty="0"/>
          </a:p>
          <a:p>
            <a:pPr lvl="1"/>
            <a:r>
              <a:rPr lang="en-US" dirty="0" smtClean="0"/>
              <a:t>Center: (-1,-3) </a:t>
            </a:r>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r>
              <a:rPr lang="en-US" dirty="0" smtClean="0"/>
              <a:t>Point: (3,0)</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799" y="5257800"/>
            <a:ext cx="1027356" cy="1371600"/>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505200"/>
            <a:ext cx="1027355" cy="1371600"/>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941" y="2895600"/>
            <a:ext cx="2563200" cy="3422073"/>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286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Need to find the radius in order to find equation of a circle. </a:t>
                </a:r>
              </a:p>
              <a:p>
                <a:r>
                  <a:rPr lang="en-US" dirty="0" smtClean="0"/>
                  <a:t>Use the distance formula!</a:t>
                </a:r>
              </a:p>
              <a:p>
                <a:r>
                  <a:rPr lang="en-US" dirty="0" smtClean="0"/>
                  <a:t>Example:</a:t>
                </a:r>
              </a:p>
              <a:p>
                <a:pPr lvl="1"/>
                <a14:m>
                  <m:oMath xmlns:m="http://schemas.openxmlformats.org/officeDocument/2006/math">
                    <m:d>
                      <m:dPr>
                        <m:ctrlPr>
                          <a:rPr lang="en-US" b="0" i="1" smtClean="0">
                            <a:latin typeface="Cambria Math"/>
                          </a:rPr>
                        </m:ctrlPr>
                      </m:dPr>
                      <m:e>
                        <m:sSub>
                          <m:sSubPr>
                            <m:ctrlPr>
                              <a:rPr lang="en-US"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e>
                    </m:d>
                    <m:r>
                      <a:rPr lang="en-US" b="0" i="1" smtClean="0">
                        <a:latin typeface="Cambria Math"/>
                      </a:rPr>
                      <m:t>=</m:t>
                    </m:r>
                    <m:d>
                      <m:dPr>
                        <m:ctrlPr>
                          <a:rPr lang="en-US" b="0" i="1" smtClean="0">
                            <a:latin typeface="Cambria Math"/>
                          </a:rPr>
                        </m:ctrlPr>
                      </m:dPr>
                      <m:e>
                        <m:r>
                          <a:rPr lang="en-US" b="0" i="1" smtClean="0">
                            <a:latin typeface="Cambria Math"/>
                          </a:rPr>
                          <m:t>−1, −3</m:t>
                        </m:r>
                      </m:e>
                    </m:d>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e>
                    </m:d>
                    <m:r>
                      <a:rPr lang="en-US" b="0" i="1" smtClean="0">
                        <a:latin typeface="Cambria Math"/>
                      </a:rPr>
                      <m:t>=</m:t>
                    </m:r>
                    <m:d>
                      <m:dPr>
                        <m:ctrlPr>
                          <a:rPr lang="en-US" b="0" i="1" smtClean="0">
                            <a:latin typeface="Cambria Math"/>
                          </a:rPr>
                        </m:ctrlPr>
                      </m:dPr>
                      <m:e>
                        <m:r>
                          <a:rPr lang="en-US" b="0" i="1" smtClean="0">
                            <a:latin typeface="Cambria Math"/>
                          </a:rPr>
                          <m:t>3, 0</m:t>
                        </m:r>
                      </m:e>
                    </m:d>
                  </m:oMath>
                </a14:m>
                <a:endParaRPr lang="en-US" b="0" dirty="0" smtClean="0"/>
              </a:p>
              <a:p>
                <a:pPr lvl="1"/>
                <a14:m>
                  <m:oMath xmlns:m="http://schemas.openxmlformats.org/officeDocument/2006/math">
                    <m:r>
                      <a:rPr lang="en-US" b="0" i="1" smtClean="0">
                        <a:latin typeface="Cambria Math"/>
                      </a:rPr>
                      <m:t>𝑟</m:t>
                    </m:r>
                    <m:r>
                      <a:rPr lang="en-US" b="0" i="1" smtClean="0">
                        <a:latin typeface="Cambria Math"/>
                      </a:rPr>
                      <m:t>=</m:t>
                    </m:r>
                    <m:rad>
                      <m:radPr>
                        <m:degHide m:val="on"/>
                        <m:ctrlPr>
                          <a:rPr lang="en-US" i="1" smtClean="0">
                            <a:latin typeface="Cambria Math"/>
                          </a:rPr>
                        </m:ctrlPr>
                      </m:radPr>
                      <m:deg/>
                      <m:e>
                        <m:sSup>
                          <m:sSupPr>
                            <m:ctrlPr>
                              <a:rPr lang="en-US" b="0" i="1" smtClean="0">
                                <a:latin typeface="Cambria Math"/>
                              </a:rPr>
                            </m:ctrlPr>
                          </m:sSupPr>
                          <m:e>
                            <m:d>
                              <m:dPr>
                                <m:ctrlPr>
                                  <a:rPr lang="en-US" b="0" i="1" smtClean="0">
                                    <a:latin typeface="Cambria Math"/>
                                  </a:rPr>
                                </m:ctrlPr>
                              </m:dPr>
                              <m:e>
                                <m:r>
                                  <a:rPr lang="en-US" b="0" i="1" smtClean="0">
                                    <a:latin typeface="Cambria Math"/>
                                  </a:rPr>
                                  <m:t>−3−</m:t>
                                </m:r>
                                <m:d>
                                  <m:dPr>
                                    <m:ctrlPr>
                                      <a:rPr lang="en-US" b="0" i="1" smtClean="0">
                                        <a:latin typeface="Cambria Math"/>
                                      </a:rPr>
                                    </m:ctrlPr>
                                  </m:dPr>
                                  <m:e>
                                    <m:r>
                                      <a:rPr lang="en-US" b="0" i="1" smtClean="0">
                                        <a:latin typeface="Cambria Math"/>
                                      </a:rPr>
                                      <m:t>−1</m:t>
                                    </m:r>
                                  </m:e>
                                </m:d>
                              </m:e>
                            </m:d>
                          </m:e>
                          <m:sup>
                            <m:r>
                              <a:rPr lang="en-US" b="0" i="1" smtClean="0">
                                <a:latin typeface="Cambria Math"/>
                              </a:rPr>
                              <m:t>2</m:t>
                            </m:r>
                          </m:sup>
                        </m:sSup>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0−3</m:t>
                                </m:r>
                              </m:e>
                            </m:d>
                          </m:e>
                          <m:sup>
                            <m:r>
                              <a:rPr lang="en-US" b="0" i="1" smtClean="0">
                                <a:latin typeface="Cambria Math"/>
                              </a:rPr>
                              <m:t>2</m:t>
                            </m:r>
                          </m:sup>
                        </m:sSup>
                      </m:e>
                    </m:rad>
                  </m:oMath>
                </a14:m>
                <a:endParaRPr lang="en-US" dirty="0" smtClean="0"/>
              </a:p>
              <a:p>
                <a:pPr lvl="1"/>
                <a14:m>
                  <m:oMath xmlns:m="http://schemas.openxmlformats.org/officeDocument/2006/math">
                    <m:r>
                      <a:rPr lang="en-US" b="0" i="1" smtClean="0">
                        <a:latin typeface="Cambria Math"/>
                      </a:rPr>
                      <m:t>𝑟</m:t>
                    </m:r>
                    <m:r>
                      <a:rPr lang="en-US" b="0" i="1" smtClean="0">
                        <a:latin typeface="Cambria Math"/>
                      </a:rPr>
                      <m:t>=5</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799"/>
            <a:ext cx="2743200" cy="3662387"/>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8679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Students will plug in information into the standard form of an equation of a circle.</a:t>
                </a:r>
              </a:p>
              <a:p>
                <a:pPr lvl="1"/>
                <a:r>
                  <a:rPr lang="en-US" dirty="0" smtClean="0"/>
                  <a:t>For example: The center of a circle is also known as (</a:t>
                </a:r>
                <a:r>
                  <a:rPr lang="en-US" dirty="0" err="1" smtClean="0"/>
                  <a:t>h,k</a:t>
                </a:r>
                <a:r>
                  <a:rPr lang="en-US" dirty="0" smtClean="0"/>
                  <a:t>) when which is (-1,-3) and the radius is 5 therefore…</a:t>
                </a:r>
                <a:r>
                  <a:rPr lang="en-US" dirty="0"/>
                  <a:t> </a:t>
                </a:r>
                <a14:m>
                  <m:oMath xmlns:m="http://schemas.openxmlformats.org/officeDocument/2006/math">
                    <m:sSup>
                      <m:sSupPr>
                        <m:ctrlPr>
                          <a:rPr lang="en-US" i="1">
                            <a:latin typeface="Cambria Math"/>
                          </a:rPr>
                        </m:ctrlPr>
                      </m:sSupPr>
                      <m:e>
                        <m:d>
                          <m:dPr>
                            <m:ctrlPr>
                              <a:rPr lang="en-US" i="1">
                                <a:latin typeface="Cambria Math"/>
                              </a:rPr>
                            </m:ctrlPr>
                          </m:dPr>
                          <m:e>
                            <m:r>
                              <a:rPr lang="en-US" i="1">
                                <a:latin typeface="Cambria Math"/>
                              </a:rPr>
                              <m:t>𝑥</m:t>
                            </m:r>
                            <m:r>
                              <a:rPr lang="en-US" i="1">
                                <a:latin typeface="Cambria Math"/>
                              </a:rPr>
                              <m:t>−</m:t>
                            </m:r>
                            <m:r>
                              <a:rPr lang="en-US" i="1">
                                <a:latin typeface="Cambria Math"/>
                              </a:rPr>
                              <m:t>h</m:t>
                            </m:r>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𝑦</m:t>
                            </m:r>
                            <m:r>
                              <a:rPr lang="en-US" i="1">
                                <a:latin typeface="Cambria Math"/>
                              </a:rPr>
                              <m:t>−</m:t>
                            </m:r>
                            <m:r>
                              <a:rPr lang="en-US" i="1">
                                <a:latin typeface="Cambria Math"/>
                              </a:rPr>
                              <m:t>𝑘</m:t>
                            </m:r>
                          </m:e>
                        </m:d>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𝑟</m:t>
                        </m:r>
                      </m:e>
                      <m:sup>
                        <m:r>
                          <a:rPr lang="en-US" i="1">
                            <a:latin typeface="Cambria Math"/>
                          </a:rPr>
                          <m:t>2</m:t>
                        </m:r>
                      </m:sup>
                    </m:sSup>
                  </m:oMath>
                </a14:m>
                <a:endParaRPr lang="en-US" dirty="0" smtClean="0"/>
              </a:p>
              <a:p>
                <a:pPr marL="1280160" lvl="4" indent="0">
                  <a:buNone/>
                </a:pPr>
                <a:r>
                  <a:rPr lang="en-US" dirty="0" smtClean="0"/>
                  <a:t>             </a:t>
                </a:r>
                <a14:m>
                  <m:oMath xmlns:m="http://schemas.openxmlformats.org/officeDocument/2006/math">
                    <m:sSup>
                      <m:sSupPr>
                        <m:ctrlPr>
                          <a:rPr lang="en-US" sz="2100" i="1">
                            <a:latin typeface="Cambria Math"/>
                          </a:rPr>
                        </m:ctrlPr>
                      </m:sSupPr>
                      <m:e>
                        <m:d>
                          <m:dPr>
                            <m:ctrlPr>
                              <a:rPr lang="en-US" sz="2100" i="1">
                                <a:latin typeface="Cambria Math"/>
                              </a:rPr>
                            </m:ctrlPr>
                          </m:dPr>
                          <m:e>
                            <m:r>
                              <a:rPr lang="en-US" sz="2100" i="1">
                                <a:latin typeface="Cambria Math"/>
                              </a:rPr>
                              <m:t>𝑥</m:t>
                            </m:r>
                            <m:r>
                              <a:rPr lang="en-US" sz="2100" i="1">
                                <a:latin typeface="Cambria Math"/>
                              </a:rPr>
                              <m:t>−(−1)</m:t>
                            </m:r>
                          </m:e>
                        </m:d>
                      </m:e>
                      <m:sup>
                        <m:r>
                          <a:rPr lang="en-US" sz="2100" i="1">
                            <a:latin typeface="Cambria Math"/>
                          </a:rPr>
                          <m:t>2</m:t>
                        </m:r>
                      </m:sup>
                    </m:sSup>
                    <m:r>
                      <a:rPr lang="en-US" sz="2100" i="1">
                        <a:latin typeface="Cambria Math"/>
                      </a:rPr>
                      <m:t>+</m:t>
                    </m:r>
                    <m:sSup>
                      <m:sSupPr>
                        <m:ctrlPr>
                          <a:rPr lang="en-US" sz="2100" i="1">
                            <a:latin typeface="Cambria Math"/>
                          </a:rPr>
                        </m:ctrlPr>
                      </m:sSupPr>
                      <m:e>
                        <m:d>
                          <m:dPr>
                            <m:ctrlPr>
                              <a:rPr lang="en-US" sz="2100" i="1">
                                <a:latin typeface="Cambria Math"/>
                              </a:rPr>
                            </m:ctrlPr>
                          </m:dPr>
                          <m:e>
                            <m:r>
                              <a:rPr lang="en-US" sz="2100" i="1">
                                <a:latin typeface="Cambria Math"/>
                              </a:rPr>
                              <m:t>𝑦</m:t>
                            </m:r>
                            <m:r>
                              <a:rPr lang="en-US" sz="2100" i="1">
                                <a:latin typeface="Cambria Math"/>
                              </a:rPr>
                              <m:t>−(−3)</m:t>
                            </m:r>
                          </m:e>
                        </m:d>
                      </m:e>
                      <m:sup>
                        <m:r>
                          <a:rPr lang="en-US" sz="2100" i="1">
                            <a:latin typeface="Cambria Math"/>
                          </a:rPr>
                          <m:t>2</m:t>
                        </m:r>
                      </m:sup>
                    </m:sSup>
                    <m:r>
                      <a:rPr lang="en-US" sz="2100" i="1">
                        <a:latin typeface="Cambria Math"/>
                      </a:rPr>
                      <m:t>=</m:t>
                    </m:r>
                    <m:sSup>
                      <m:sSupPr>
                        <m:ctrlPr>
                          <a:rPr lang="en-US" sz="2100" i="1">
                            <a:latin typeface="Cambria Math"/>
                          </a:rPr>
                        </m:ctrlPr>
                      </m:sSupPr>
                      <m:e>
                        <m:r>
                          <a:rPr lang="en-US" sz="2100" b="0" i="1" smtClean="0">
                            <a:latin typeface="Cambria Math"/>
                          </a:rPr>
                          <m:t>(5)</m:t>
                        </m:r>
                      </m:e>
                      <m:sup>
                        <m:r>
                          <a:rPr lang="en-US" sz="2100" i="1">
                            <a:latin typeface="Cambria Math"/>
                          </a:rPr>
                          <m:t>2</m:t>
                        </m:r>
                      </m:sup>
                    </m:sSup>
                  </m:oMath>
                </a14:m>
                <a:endParaRPr lang="en-US" sz="2100" dirty="0" smtClean="0"/>
              </a:p>
              <a:p>
                <a:pPr marL="1280160" lvl="4" indent="0">
                  <a:buNone/>
                </a:pPr>
                <a:r>
                  <a:rPr lang="en-US" sz="2100" dirty="0" smtClean="0"/>
                  <a:t>          </a:t>
                </a:r>
                <a14:m>
                  <m:oMath xmlns:m="http://schemas.openxmlformats.org/officeDocument/2006/math">
                    <m:sSup>
                      <m:sSupPr>
                        <m:ctrlPr>
                          <a:rPr lang="en-US" sz="2100" i="1">
                            <a:latin typeface="Cambria Math"/>
                          </a:rPr>
                        </m:ctrlPr>
                      </m:sSupPr>
                      <m:e>
                        <m:d>
                          <m:dPr>
                            <m:ctrlPr>
                              <a:rPr lang="en-US" sz="2100" i="1">
                                <a:latin typeface="Cambria Math"/>
                              </a:rPr>
                            </m:ctrlPr>
                          </m:dPr>
                          <m:e>
                            <m:r>
                              <a:rPr lang="en-US" sz="2100" i="1">
                                <a:latin typeface="Cambria Math"/>
                              </a:rPr>
                              <m:t>𝑥</m:t>
                            </m:r>
                            <m:r>
                              <a:rPr lang="en-US" sz="2100" b="0" i="1" smtClean="0">
                                <a:latin typeface="Cambria Math"/>
                              </a:rPr>
                              <m:t>+1</m:t>
                            </m:r>
                          </m:e>
                        </m:d>
                      </m:e>
                      <m:sup>
                        <m:r>
                          <a:rPr lang="en-US" sz="2100" i="1">
                            <a:latin typeface="Cambria Math"/>
                          </a:rPr>
                          <m:t>2</m:t>
                        </m:r>
                      </m:sup>
                    </m:sSup>
                    <m:r>
                      <a:rPr lang="en-US" sz="2100" i="1">
                        <a:latin typeface="Cambria Math"/>
                      </a:rPr>
                      <m:t>+</m:t>
                    </m:r>
                    <m:sSup>
                      <m:sSupPr>
                        <m:ctrlPr>
                          <a:rPr lang="en-US" sz="2100" i="1">
                            <a:latin typeface="Cambria Math"/>
                          </a:rPr>
                        </m:ctrlPr>
                      </m:sSupPr>
                      <m:e>
                        <m:d>
                          <m:dPr>
                            <m:ctrlPr>
                              <a:rPr lang="en-US" sz="2100" i="1">
                                <a:latin typeface="Cambria Math"/>
                              </a:rPr>
                            </m:ctrlPr>
                          </m:dPr>
                          <m:e>
                            <m:r>
                              <a:rPr lang="en-US" sz="2100" i="1">
                                <a:latin typeface="Cambria Math"/>
                              </a:rPr>
                              <m:t>𝑦</m:t>
                            </m:r>
                            <m:r>
                              <a:rPr lang="en-US" sz="2100" b="0" i="1" smtClean="0">
                                <a:latin typeface="Cambria Math"/>
                              </a:rPr>
                              <m:t>+3</m:t>
                            </m:r>
                          </m:e>
                        </m:d>
                      </m:e>
                      <m:sup>
                        <m:r>
                          <a:rPr lang="en-US" sz="2100" i="1">
                            <a:latin typeface="Cambria Math"/>
                          </a:rPr>
                          <m:t>2</m:t>
                        </m:r>
                      </m:sup>
                    </m:sSup>
                    <m:r>
                      <a:rPr lang="en-US" sz="2100" i="1">
                        <a:latin typeface="Cambria Math"/>
                      </a:rPr>
                      <m:t>=</m:t>
                    </m:r>
                    <m:r>
                      <a:rPr lang="en-US" sz="2100" b="0" i="1" smtClean="0">
                        <a:latin typeface="Cambria Math"/>
                      </a:rPr>
                      <m:t>25</m:t>
                    </m:r>
                  </m:oMath>
                </a14:m>
                <a:endParaRPr lang="en-US" sz="2100" b="0" dirty="0" smtClean="0"/>
              </a:p>
              <a:p>
                <a:pPr marL="1280160" lvl="4" indent="0">
                  <a:buNone/>
                </a:pPr>
                <a:endParaRPr lang="en-US" sz="2100" dirty="0" smtClean="0"/>
              </a:p>
              <a:p>
                <a:pPr marL="1280160" lvl="4" indent="0">
                  <a:buNone/>
                </a:pPr>
                <a:endParaRPr lang="en-US" sz="2100" dirty="0"/>
              </a:p>
              <a:p>
                <a:pPr marL="1280160" lvl="4" indent="0">
                  <a:buNone/>
                </a:pPr>
                <a:endParaRPr lang="en-US" sz="2100" dirty="0" smtClean="0"/>
              </a:p>
              <a:p>
                <a:pPr marL="1280160" lvl="4" indent="0">
                  <a:buNone/>
                </a:pPr>
                <a:r>
                  <a:rPr lang="en-US" sz="2100" dirty="0" smtClean="0"/>
                  <a:t>Equation of a circle!!</a:t>
                </a:r>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2122"/>
                </a:stretch>
              </a:blipFill>
            </p:spPr>
            <p:txBody>
              <a:bodyPr/>
              <a:lstStyle/>
              <a:p>
                <a:r>
                  <a:rPr lang="en-US">
                    <a:noFill/>
                  </a:rPr>
                  <a:t> </a:t>
                </a:r>
              </a:p>
            </p:txBody>
          </p:sp>
        </mc:Fallback>
      </mc:AlternateContent>
      <p:sp>
        <p:nvSpPr>
          <p:cNvPr id="4" name="Right Arrow 3"/>
          <p:cNvSpPr/>
          <p:nvPr/>
        </p:nvSpPr>
        <p:spPr>
          <a:xfrm rot="17982091">
            <a:off x="2639214" y="4591653"/>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241" y="4191000"/>
            <a:ext cx="1826409" cy="2438400"/>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130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 To Standard form</a:t>
            </a:r>
            <a:r>
              <a:rPr lang="en-US" dirty="0"/>
              <a:t/>
            </a:r>
            <a:br>
              <a:rPr lang="en-US" dirty="0"/>
            </a:br>
            <a:r>
              <a:rPr lang="en-US" dirty="0"/>
              <a:t>Step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Students will be given the equation of a circle in general form and will have to convert it to the standard form (</a:t>
                </a:r>
                <a:r>
                  <a:rPr lang="en-US" sz="2000" dirty="0" smtClean="0"/>
                  <a:t>the student handouts will be randomized with different equations so not every student has the same one</a:t>
                </a:r>
                <a:r>
                  <a:rPr lang="en-US" dirty="0" smtClean="0"/>
                  <a:t>).</a:t>
                </a:r>
              </a:p>
              <a:p>
                <a:r>
                  <a:rPr lang="en-US" dirty="0" smtClean="0"/>
                  <a:t>Example: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+6</m:t>
                      </m:r>
                      <m:r>
                        <a:rPr lang="en-US" b="0" i="1" smtClean="0">
                          <a:latin typeface="Cambria Math"/>
                        </a:rPr>
                        <m:t>𝑥</m:t>
                      </m:r>
                      <m:r>
                        <a:rPr lang="en-US" b="0" i="1" smtClean="0">
                          <a:latin typeface="Cambria Math"/>
                        </a:rPr>
                        <m:t>−8</m:t>
                      </m:r>
                      <m:r>
                        <a:rPr lang="en-US" b="0" i="1" smtClean="0">
                          <a:latin typeface="Cambria Math"/>
                        </a:rPr>
                        <m:t>𝑦</m:t>
                      </m:r>
                      <m:r>
                        <a:rPr lang="en-US" b="0" i="1" smtClean="0">
                          <a:latin typeface="Cambria Math"/>
                        </a:rPr>
                        <m:t>+12=0</m:t>
                      </m:r>
                    </m:oMath>
                  </m:oMathPara>
                </a14:m>
                <a:endParaRPr lang="en-US" b="0" dirty="0" smtClean="0"/>
              </a:p>
              <a:p>
                <a:pPr marL="0" indent="0" algn="ctr">
                  <a:buNone/>
                </a:pPr>
                <a:r>
                  <a:rPr lang="en-US" dirty="0" smtClean="0"/>
                  <a:t>Group the terms!</a:t>
                </a:r>
                <a:endParaRPr lang="en-US" dirty="0"/>
              </a:p>
              <a:p>
                <a:pPr marL="0" indent="0" algn="ctr">
                  <a:buNone/>
                </a:pPr>
                <a:endParaRPr lang="en-US" b="0" dirty="0" smtClean="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+6</m:t>
                          </m:r>
                          <m:r>
                            <a:rPr lang="en-US" b="0" i="1" smtClean="0">
                              <a:latin typeface="Cambria Math"/>
                            </a:rPr>
                            <m:t>𝑥</m:t>
                          </m:r>
                        </m:e>
                      </m:d>
                      <m:r>
                        <a:rPr lang="en-US" b="0" i="1" smtClean="0">
                          <a:latin typeface="Cambria Math"/>
                        </a:rPr>
                        <m:t>+</m:t>
                      </m:r>
                      <m:d>
                        <m:dPr>
                          <m:ctrlPr>
                            <a:rPr lang="en-US" b="0" i="1" smtClean="0">
                              <a:latin typeface="Cambria Math"/>
                            </a:rPr>
                          </m:ctrlPr>
                        </m:dPr>
                        <m:e>
                          <m:r>
                            <a:rPr lang="en-US" b="0" i="1" smtClean="0">
                              <a:latin typeface="Cambria Math"/>
                            </a:rPr>
                            <m:t>2</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−8</m:t>
                          </m:r>
                          <m:r>
                            <a:rPr lang="en-US" b="0" i="1" smtClean="0">
                              <a:latin typeface="Cambria Math"/>
                            </a:rPr>
                            <m:t>𝑦</m:t>
                          </m:r>
                        </m:e>
                      </m:d>
                      <m:r>
                        <a:rPr lang="en-US" b="0" i="1" smtClean="0">
                          <a:latin typeface="Cambria Math"/>
                        </a:rPr>
                        <m:t>=−12</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a:stretch>
              </a:blipFill>
            </p:spPr>
            <p:txBody>
              <a:bodyPr/>
              <a:lstStyle/>
              <a:p>
                <a:r>
                  <a:rPr lang="en-US">
                    <a:noFill/>
                  </a:rPr>
                  <a:t> </a:t>
                </a:r>
              </a:p>
            </p:txBody>
          </p:sp>
        </mc:Fallback>
      </mc:AlternateContent>
      <p:sp>
        <p:nvSpPr>
          <p:cNvPr id="6" name="Block Arc 5"/>
          <p:cNvSpPr/>
          <p:nvPr/>
        </p:nvSpPr>
        <p:spPr>
          <a:xfrm rot="10800000">
            <a:off x="2514600" y="5264728"/>
            <a:ext cx="762000" cy="609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p:cNvSpPr/>
          <p:nvPr/>
        </p:nvSpPr>
        <p:spPr>
          <a:xfrm rot="10800000">
            <a:off x="4191000" y="5257800"/>
            <a:ext cx="762000" cy="609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7301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Divide each term by the coefficient of </a:t>
                </a:r>
                <a14:m>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𝑎𝑛𝑑</m:t>
                    </m:r>
                    <m:r>
                      <a:rPr lang="en-US" b="0" i="1" smtClean="0">
                        <a:latin typeface="Cambria Math"/>
                      </a:rPr>
                      <m:t> </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oMath>
                </a14:m>
                <a:r>
                  <a:rPr lang="en-US" dirty="0" smtClean="0"/>
                  <a:t>!</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r>
                            <a:rPr lang="en-US" i="1">
                              <a:latin typeface="Cambria Math"/>
                            </a:rPr>
                            <m:t>2</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+6</m:t>
                          </m:r>
                          <m:r>
                            <a:rPr lang="en-US" i="1">
                              <a:latin typeface="Cambria Math"/>
                            </a:rPr>
                            <m:t>𝑥</m:t>
                          </m:r>
                        </m:e>
                      </m:d>
                      <m:r>
                        <a:rPr lang="en-US" i="1">
                          <a:latin typeface="Cambria Math"/>
                        </a:rPr>
                        <m:t>+</m:t>
                      </m:r>
                      <m:d>
                        <m:dPr>
                          <m:ctrlPr>
                            <a:rPr lang="en-US" b="0" i="1" smtClean="0">
                              <a:latin typeface="Cambria Math"/>
                            </a:rPr>
                          </m:ctrlPr>
                        </m:dPr>
                        <m:e>
                          <m:r>
                            <a:rPr lang="en-US" i="1">
                              <a:latin typeface="Cambria Math"/>
                            </a:rPr>
                            <m:t>2</m:t>
                          </m:r>
                          <m:sSup>
                            <m:sSupPr>
                              <m:ctrlPr>
                                <a:rPr lang="en-US" i="1">
                                  <a:latin typeface="Cambria Math"/>
                                </a:rPr>
                              </m:ctrlPr>
                            </m:sSupPr>
                            <m:e>
                              <m:r>
                                <a:rPr lang="en-US" i="1">
                                  <a:latin typeface="Cambria Math"/>
                                </a:rPr>
                                <m:t>𝑦</m:t>
                              </m:r>
                            </m:e>
                            <m:sup>
                              <m:r>
                                <a:rPr lang="en-US" i="1">
                                  <a:latin typeface="Cambria Math"/>
                                </a:rPr>
                                <m:t>2</m:t>
                              </m:r>
                            </m:sup>
                          </m:sSup>
                          <m:r>
                            <a:rPr lang="en-US" i="1">
                              <a:latin typeface="Cambria Math"/>
                            </a:rPr>
                            <m:t>−8</m:t>
                          </m:r>
                          <m:r>
                            <a:rPr lang="en-US" i="1">
                              <a:latin typeface="Cambria Math"/>
                            </a:rPr>
                            <m:t>𝑦</m:t>
                          </m:r>
                        </m:e>
                      </m:d>
                      <m:r>
                        <a:rPr lang="en-US" i="1">
                          <a:latin typeface="Cambria Math"/>
                        </a:rPr>
                        <m:t>=</m:t>
                      </m:r>
                      <m:r>
                        <a:rPr lang="en-US" b="0" i="1" smtClean="0">
                          <a:latin typeface="Cambria Math"/>
                        </a:rPr>
                        <m:t>−12</m:t>
                      </m:r>
                    </m:oMath>
                  </m:oMathPara>
                </a14:m>
                <a:endParaRPr lang="en-US" dirty="0"/>
              </a:p>
              <a:p>
                <a:pPr marL="0" indent="0">
                  <a:buNone/>
                </a:pPr>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m:t>
                          </m:r>
                          <m:r>
                            <a:rPr lang="en-US" b="0" i="1" smtClean="0">
                              <a:latin typeface="Cambria Math"/>
                            </a:rPr>
                            <m:t>𝑥</m:t>
                          </m:r>
                        </m:e>
                        <m:sup>
                          <m:r>
                            <a:rPr lang="en-US" b="0" i="1" smtClean="0">
                              <a:latin typeface="Cambria Math"/>
                            </a:rPr>
                            <m:t>2</m:t>
                          </m:r>
                        </m:sup>
                      </m:sSup>
                      <m:r>
                        <a:rPr lang="en-US" b="0" i="1" smtClean="0">
                          <a:latin typeface="Cambria Math"/>
                        </a:rPr>
                        <m:t>+3</m:t>
                      </m:r>
                      <m:r>
                        <a:rPr lang="en-US" b="0" i="1" smtClean="0">
                          <a:latin typeface="Cambria Math"/>
                        </a:rPr>
                        <m:t>𝑥</m:t>
                      </m:r>
                      <m:r>
                        <a:rPr lang="en-US" b="0" i="1" smtClean="0">
                          <a:latin typeface="Cambria Math"/>
                        </a:rPr>
                        <m:t>)+</m:t>
                      </m:r>
                      <m:sSup>
                        <m:sSupPr>
                          <m:ctrlPr>
                            <a:rPr lang="en-US" b="0" i="1" smtClean="0">
                              <a:latin typeface="Cambria Math"/>
                            </a:rPr>
                          </m:ctrlPr>
                        </m:sSupPr>
                        <m:e>
                          <m:r>
                            <a:rPr lang="en-US" b="0" i="1" smtClean="0">
                              <a:latin typeface="Cambria Math"/>
                            </a:rPr>
                            <m:t>(</m:t>
                          </m:r>
                          <m:r>
                            <a:rPr lang="en-US" b="0" i="1" smtClean="0">
                              <a:latin typeface="Cambria Math"/>
                            </a:rPr>
                            <m:t>𝑦</m:t>
                          </m:r>
                        </m:e>
                        <m:sup>
                          <m:r>
                            <a:rPr lang="en-US" b="0" i="1" smtClean="0">
                              <a:latin typeface="Cambria Math"/>
                            </a:rPr>
                            <m:t>2</m:t>
                          </m:r>
                        </m:sup>
                      </m:sSup>
                      <m:r>
                        <a:rPr lang="en-US" b="0" i="1" smtClean="0">
                          <a:latin typeface="Cambria Math"/>
                        </a:rPr>
                        <m:t>−4</m:t>
                      </m:r>
                      <m:r>
                        <a:rPr lang="en-US" b="0" i="1" smtClean="0">
                          <a:latin typeface="Cambria Math"/>
                        </a:rPr>
                        <m:t>𝑦</m:t>
                      </m:r>
                      <m:r>
                        <a:rPr lang="en-US" b="0" i="1" smtClean="0">
                          <a:latin typeface="Cambria Math"/>
                        </a:rPr>
                        <m:t>)=−6</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a:stretch>
              </a:blipFill>
            </p:spPr>
            <p:txBody>
              <a:bodyPr/>
              <a:lstStyle/>
              <a:p>
                <a:r>
                  <a:rPr lang="en-US">
                    <a:noFill/>
                  </a:rPr>
                  <a:t> </a:t>
                </a:r>
              </a:p>
            </p:txBody>
          </p:sp>
        </mc:Fallback>
      </mc:AlternateContent>
      <p:sp>
        <p:nvSpPr>
          <p:cNvPr id="4" name="Down Arrow 3"/>
          <p:cNvSpPr/>
          <p:nvPr/>
        </p:nvSpPr>
        <p:spPr>
          <a:xfrm>
            <a:off x="3886200" y="2895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67200"/>
            <a:ext cx="1764146" cy="2355273"/>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226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1295400"/>
                <a:ext cx="7467600" cy="5486400"/>
              </a:xfrm>
            </p:spPr>
            <p:txBody>
              <a:bodyPr>
                <a:normAutofit/>
              </a:bodyPr>
              <a:lstStyle/>
              <a:p>
                <a:r>
                  <a:rPr lang="en-US" dirty="0" smtClean="0"/>
                  <a:t>Complete the Square</a:t>
                </a:r>
                <a:r>
                  <a:rPr lang="en-US" dirty="0" smtClean="0"/>
                  <a:t>!</a:t>
                </a:r>
                <a:endParaRPr lang="en-US" dirty="0" smtClean="0"/>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b="0" i="1" smtClean="0">
                              <a:latin typeface="Cambria Math"/>
                            </a:rPr>
                            <m:t>(</m:t>
                          </m:r>
                          <m:r>
                            <a:rPr lang="en-US" i="1">
                              <a:latin typeface="Cambria Math"/>
                            </a:rPr>
                            <m:t>𝑥</m:t>
                          </m:r>
                        </m:e>
                        <m:sup>
                          <m:r>
                            <a:rPr lang="en-US" i="1">
                              <a:latin typeface="Cambria Math"/>
                            </a:rPr>
                            <m:t>2</m:t>
                          </m:r>
                        </m:sup>
                      </m:sSup>
                      <m:r>
                        <a:rPr lang="en-US" i="1">
                          <a:latin typeface="Cambria Math"/>
                        </a:rPr>
                        <m:t>+3</m:t>
                      </m:r>
                      <m:r>
                        <a:rPr lang="en-US" i="1">
                          <a:latin typeface="Cambria Math"/>
                        </a:rPr>
                        <m:t>𝑥</m:t>
                      </m:r>
                      <m:r>
                        <a:rPr lang="en-US" b="0" i="1" smtClean="0">
                          <a:latin typeface="Cambria Math"/>
                        </a:rPr>
                        <m:t>)</m:t>
                      </m:r>
                      <m:r>
                        <a:rPr lang="en-US" i="1">
                          <a:latin typeface="Cambria Math"/>
                        </a:rPr>
                        <m:t>+</m:t>
                      </m:r>
                      <m:d>
                        <m:dPr>
                          <m:ctrlPr>
                            <a:rPr lang="en-US" b="0" i="1" smtClean="0">
                              <a:latin typeface="Cambria Math"/>
                            </a:rPr>
                          </m:ctrlPr>
                        </m:dPr>
                        <m:e>
                          <m:sSup>
                            <m:sSupPr>
                              <m:ctrlPr>
                                <a:rPr lang="en-US" i="1">
                                  <a:latin typeface="Cambria Math"/>
                                </a:rPr>
                              </m:ctrlPr>
                            </m:sSupPr>
                            <m:e>
                              <m:r>
                                <a:rPr lang="en-US" i="1">
                                  <a:latin typeface="Cambria Math"/>
                                </a:rPr>
                                <m:t>𝑦</m:t>
                              </m:r>
                            </m:e>
                            <m:sup>
                              <m:r>
                                <a:rPr lang="en-US" i="1">
                                  <a:latin typeface="Cambria Math"/>
                                </a:rPr>
                                <m:t>2</m:t>
                              </m:r>
                            </m:sup>
                          </m:sSup>
                          <m:r>
                            <a:rPr lang="en-US" i="1">
                              <a:latin typeface="Cambria Math"/>
                            </a:rPr>
                            <m:t>−4</m:t>
                          </m:r>
                          <m:r>
                            <a:rPr lang="en-US" i="1">
                              <a:latin typeface="Cambria Math"/>
                            </a:rPr>
                            <m:t>𝑦</m:t>
                          </m:r>
                        </m:e>
                      </m:d>
                      <m:r>
                        <a:rPr lang="en-US" i="1">
                          <a:latin typeface="Cambria Math"/>
                        </a:rPr>
                        <m:t>=</m:t>
                      </m:r>
                      <m:r>
                        <a:rPr lang="en-US" b="0" i="1" smtClean="0">
                          <a:latin typeface="Cambria Math"/>
                        </a:rPr>
                        <m:t>−6</m:t>
                      </m:r>
                    </m:oMath>
                  </m:oMathPara>
                </a14:m>
                <a:endParaRPr lang="en-US" dirty="0"/>
              </a:p>
              <a:p>
                <a:pPr marL="0" indent="0">
                  <a:buNone/>
                </a:pPr>
                <a:endParaRPr lang="en-US" dirty="0" smtClean="0"/>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+3</m:t>
                          </m:r>
                          <m:r>
                            <a:rPr lang="en-US" sz="2000" b="0" i="1" smtClean="0">
                              <a:latin typeface="Cambria Math"/>
                            </a:rPr>
                            <m:t>𝑥</m:t>
                          </m:r>
                          <m:r>
                            <a:rPr lang="en-US" sz="2000" b="0" i="1" smtClean="0">
                              <a:latin typeface="Cambria Math"/>
                            </a:rPr>
                            <m:t>+</m:t>
                          </m:r>
                          <m:sSup>
                            <m:sSupPr>
                              <m:ctrlPr>
                                <a:rPr lang="en-US" sz="2000" b="0" i="1" smtClean="0">
                                  <a:solidFill>
                                    <a:srgbClr val="FF0066"/>
                                  </a:solidFill>
                                  <a:latin typeface="Cambria Math"/>
                                </a:rPr>
                              </m:ctrlPr>
                            </m:sSupPr>
                            <m:e>
                              <m:d>
                                <m:dPr>
                                  <m:ctrlPr>
                                    <a:rPr lang="en-US" sz="2000" b="0" i="1" smtClean="0">
                                      <a:solidFill>
                                        <a:srgbClr val="FF0066"/>
                                      </a:solidFill>
                                      <a:latin typeface="Cambria Math"/>
                                    </a:rPr>
                                  </m:ctrlPr>
                                </m:dPr>
                                <m:e>
                                  <m:f>
                                    <m:fPr>
                                      <m:ctrlPr>
                                        <a:rPr lang="en-US" sz="2000" b="0" i="1" smtClean="0">
                                          <a:solidFill>
                                            <a:srgbClr val="FF0066"/>
                                          </a:solidFill>
                                          <a:latin typeface="Cambria Math"/>
                                        </a:rPr>
                                      </m:ctrlPr>
                                    </m:fPr>
                                    <m:num>
                                      <m:r>
                                        <a:rPr lang="en-US" sz="2000" b="0" i="1" smtClean="0">
                                          <a:solidFill>
                                            <a:srgbClr val="FF0066"/>
                                          </a:solidFill>
                                          <a:latin typeface="Cambria Math"/>
                                        </a:rPr>
                                        <m:t>3</m:t>
                                      </m:r>
                                    </m:num>
                                    <m:den>
                                      <m:r>
                                        <a:rPr lang="en-US" sz="2000" b="0" i="1" smtClean="0">
                                          <a:solidFill>
                                            <a:srgbClr val="FF0066"/>
                                          </a:solidFill>
                                          <a:latin typeface="Cambria Math"/>
                                        </a:rPr>
                                        <m:t>2</m:t>
                                      </m:r>
                                    </m:den>
                                  </m:f>
                                </m:e>
                              </m:d>
                            </m:e>
                            <m:sup>
                              <m:r>
                                <a:rPr lang="en-US" sz="2000" b="0" i="1" smtClean="0">
                                  <a:solidFill>
                                    <a:srgbClr val="FF0066"/>
                                  </a:solidFill>
                                  <a:latin typeface="Cambria Math"/>
                                </a:rPr>
                                <m:t>2</m:t>
                              </m:r>
                            </m:sup>
                          </m:sSup>
                        </m:e>
                      </m:d>
                      <m:r>
                        <a:rPr lang="en-US" sz="2000" b="0" i="1" smtClean="0">
                          <a:latin typeface="Cambria Math"/>
                        </a:rPr>
                        <m:t>+</m:t>
                      </m:r>
                      <m:d>
                        <m:dPr>
                          <m:ctrlPr>
                            <a:rPr lang="en-US" sz="2000" i="1">
                              <a:latin typeface="Cambria Math"/>
                            </a:rPr>
                          </m:ctrlPr>
                        </m:dPr>
                        <m:e>
                          <m:sSup>
                            <m:sSupPr>
                              <m:ctrlPr>
                                <a:rPr lang="en-US" sz="2000" i="1">
                                  <a:latin typeface="Cambria Math"/>
                                </a:rPr>
                              </m:ctrlPr>
                            </m:sSupPr>
                            <m:e>
                              <m:r>
                                <a:rPr lang="en-US" sz="2000" i="1">
                                  <a:latin typeface="Cambria Math"/>
                                </a:rPr>
                                <m:t>𝑦</m:t>
                              </m:r>
                            </m:e>
                            <m:sup>
                              <m:r>
                                <a:rPr lang="en-US" sz="2000" i="1">
                                  <a:latin typeface="Cambria Math"/>
                                </a:rPr>
                                <m:t>2</m:t>
                              </m:r>
                            </m:sup>
                          </m:sSup>
                          <m:r>
                            <a:rPr lang="en-US" sz="2000" i="1">
                              <a:latin typeface="Cambria Math"/>
                            </a:rPr>
                            <m:t>−4</m:t>
                          </m:r>
                          <m:r>
                            <a:rPr lang="en-US" sz="2000" i="1">
                              <a:latin typeface="Cambria Math"/>
                            </a:rPr>
                            <m:t>𝑦</m:t>
                          </m:r>
                          <m:r>
                            <a:rPr lang="en-US" sz="2000" i="1">
                              <a:latin typeface="Cambria Math"/>
                            </a:rPr>
                            <m:t>+</m:t>
                          </m:r>
                          <m:sSup>
                            <m:sSupPr>
                              <m:ctrlPr>
                                <a:rPr lang="en-US" sz="2000" i="1" smtClean="0">
                                  <a:solidFill>
                                    <a:srgbClr val="FF0066"/>
                                  </a:solidFill>
                                  <a:latin typeface="Cambria Math"/>
                                </a:rPr>
                              </m:ctrlPr>
                            </m:sSupPr>
                            <m:e>
                              <m:d>
                                <m:dPr>
                                  <m:ctrlPr>
                                    <a:rPr lang="en-US" sz="2000" i="1">
                                      <a:solidFill>
                                        <a:srgbClr val="FF0066"/>
                                      </a:solidFill>
                                      <a:latin typeface="Cambria Math"/>
                                    </a:rPr>
                                  </m:ctrlPr>
                                </m:dPr>
                                <m:e>
                                  <m:r>
                                    <a:rPr lang="en-US" sz="2000" i="1">
                                      <a:solidFill>
                                        <a:srgbClr val="FF0066"/>
                                      </a:solidFill>
                                      <a:latin typeface="Cambria Math"/>
                                    </a:rPr>
                                    <m:t>−2</m:t>
                                  </m:r>
                                </m:e>
                              </m:d>
                            </m:e>
                            <m:sup>
                              <m:r>
                                <a:rPr lang="en-US" sz="2000" i="1">
                                  <a:solidFill>
                                    <a:srgbClr val="FF0066"/>
                                  </a:solidFill>
                                  <a:latin typeface="Cambria Math"/>
                                </a:rPr>
                                <m:t>2</m:t>
                              </m:r>
                            </m:sup>
                          </m:sSup>
                        </m:e>
                      </m:d>
                      <m:r>
                        <a:rPr lang="en-US" sz="2000" b="0" i="0" smtClean="0">
                          <a:latin typeface="Cambria Math"/>
                        </a:rPr>
                        <m:t>=</m:t>
                      </m:r>
                      <m:r>
                        <a:rPr lang="en-US" sz="2000" i="1">
                          <a:latin typeface="Cambria Math"/>
                        </a:rPr>
                        <m:t>−6+</m:t>
                      </m:r>
                      <m:sSup>
                        <m:sSupPr>
                          <m:ctrlPr>
                            <a:rPr lang="en-US" sz="2000" i="1" smtClean="0">
                              <a:solidFill>
                                <a:srgbClr val="FF0066"/>
                              </a:solidFill>
                              <a:latin typeface="Cambria Math"/>
                            </a:rPr>
                          </m:ctrlPr>
                        </m:sSupPr>
                        <m:e>
                          <m:d>
                            <m:dPr>
                              <m:ctrlPr>
                                <a:rPr lang="en-US" sz="2000" i="1">
                                  <a:solidFill>
                                    <a:srgbClr val="FF0066"/>
                                  </a:solidFill>
                                  <a:latin typeface="Cambria Math"/>
                                </a:rPr>
                              </m:ctrlPr>
                            </m:dPr>
                            <m:e>
                              <m:f>
                                <m:fPr>
                                  <m:ctrlPr>
                                    <a:rPr lang="en-US" sz="2000" i="1">
                                      <a:solidFill>
                                        <a:srgbClr val="FF0066"/>
                                      </a:solidFill>
                                      <a:latin typeface="Cambria Math"/>
                                    </a:rPr>
                                  </m:ctrlPr>
                                </m:fPr>
                                <m:num>
                                  <m:r>
                                    <a:rPr lang="en-US" sz="2000" i="1">
                                      <a:solidFill>
                                        <a:srgbClr val="FF0066"/>
                                      </a:solidFill>
                                      <a:latin typeface="Cambria Math"/>
                                    </a:rPr>
                                    <m:t>3</m:t>
                                  </m:r>
                                </m:num>
                                <m:den>
                                  <m:r>
                                    <a:rPr lang="en-US" sz="2000" i="1">
                                      <a:solidFill>
                                        <a:srgbClr val="FF0066"/>
                                      </a:solidFill>
                                      <a:latin typeface="Cambria Math"/>
                                    </a:rPr>
                                    <m:t>2</m:t>
                                  </m:r>
                                </m:den>
                              </m:f>
                            </m:e>
                          </m:d>
                        </m:e>
                        <m:sup>
                          <m:r>
                            <a:rPr lang="en-US" sz="2000" i="1">
                              <a:solidFill>
                                <a:srgbClr val="FF0066"/>
                              </a:solidFill>
                              <a:latin typeface="Cambria Math"/>
                            </a:rPr>
                            <m:t>2</m:t>
                          </m:r>
                        </m:sup>
                      </m:sSup>
                      <m:r>
                        <a:rPr lang="en-US" sz="2000" b="0" i="1" smtClean="0">
                          <a:latin typeface="Cambria Math"/>
                        </a:rPr>
                        <m:t>+</m:t>
                      </m:r>
                      <m:sSup>
                        <m:sSupPr>
                          <m:ctrlPr>
                            <a:rPr lang="en-US" sz="2000" i="1" smtClean="0">
                              <a:solidFill>
                                <a:srgbClr val="FF0066"/>
                              </a:solidFill>
                              <a:latin typeface="Cambria Math"/>
                            </a:rPr>
                          </m:ctrlPr>
                        </m:sSupPr>
                        <m:e>
                          <m:d>
                            <m:dPr>
                              <m:ctrlPr>
                                <a:rPr lang="en-US" sz="2000" i="1">
                                  <a:solidFill>
                                    <a:srgbClr val="FF0066"/>
                                  </a:solidFill>
                                  <a:latin typeface="Cambria Math"/>
                                </a:rPr>
                              </m:ctrlPr>
                            </m:dPr>
                            <m:e>
                              <m:r>
                                <a:rPr lang="en-US" sz="2000" i="1">
                                  <a:solidFill>
                                    <a:srgbClr val="FF0066"/>
                                  </a:solidFill>
                                  <a:latin typeface="Cambria Math"/>
                                </a:rPr>
                                <m:t>−2</m:t>
                              </m:r>
                            </m:e>
                          </m:d>
                        </m:e>
                        <m:sup>
                          <m:r>
                            <a:rPr lang="en-US" sz="2000" i="1">
                              <a:solidFill>
                                <a:srgbClr val="FF0066"/>
                              </a:solidFill>
                              <a:latin typeface="Cambria Math"/>
                            </a:rPr>
                            <m:t>2</m:t>
                          </m:r>
                        </m:sup>
                      </m:sSup>
                    </m:oMath>
                  </m:oMathPara>
                </a14:m>
                <a:endParaRPr lang="en-US" dirty="0" smtClean="0"/>
              </a:p>
              <a:p>
                <a:pPr marL="0" indent="0" algn="ctr">
                  <a:buNone/>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+3</m:t>
                          </m:r>
                          <m:r>
                            <a:rPr lang="en-US" b="0" i="1" smtClean="0">
                              <a:latin typeface="Cambria Math"/>
                            </a:rPr>
                            <m:t>𝑥</m:t>
                          </m:r>
                          <m:r>
                            <a:rPr lang="en-US" b="0" i="1" smtClean="0">
                              <a:latin typeface="Cambria Math"/>
                            </a:rPr>
                            <m:t>+</m:t>
                          </m:r>
                          <m:f>
                            <m:fPr>
                              <m:ctrlPr>
                                <a:rPr lang="en-US" b="0" i="1" smtClean="0">
                                  <a:solidFill>
                                    <a:srgbClr val="FF0066"/>
                                  </a:solidFill>
                                  <a:latin typeface="Cambria Math"/>
                                </a:rPr>
                              </m:ctrlPr>
                            </m:fPr>
                            <m:num>
                              <m:r>
                                <a:rPr lang="en-US" b="0" i="1" smtClean="0">
                                  <a:solidFill>
                                    <a:srgbClr val="FF0066"/>
                                  </a:solidFill>
                                  <a:latin typeface="Cambria Math"/>
                                </a:rPr>
                                <m:t>9</m:t>
                              </m:r>
                            </m:num>
                            <m:den>
                              <m:r>
                                <a:rPr lang="en-US" b="0" i="1" smtClean="0">
                                  <a:solidFill>
                                    <a:srgbClr val="FF0066"/>
                                  </a:solidFill>
                                  <a:latin typeface="Cambria Math"/>
                                </a:rPr>
                                <m:t>4</m:t>
                              </m:r>
                            </m:den>
                          </m:f>
                        </m:e>
                      </m:d>
                      <m:r>
                        <a:rPr lang="en-US" b="0" i="1" smtClean="0">
                          <a:latin typeface="Cambria Math"/>
                        </a:rPr>
                        <m:t>+</m:t>
                      </m:r>
                      <m:d>
                        <m:dPr>
                          <m:ctrlPr>
                            <a:rPr lang="en-US" b="0" i="1" smtClean="0">
                              <a:latin typeface="Cambria Math"/>
                            </a:rPr>
                          </m:ctrlPr>
                        </m:dPr>
                        <m:e>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−4</m:t>
                          </m:r>
                          <m:r>
                            <a:rPr lang="en-US" b="0" i="1" smtClean="0">
                              <a:latin typeface="Cambria Math"/>
                            </a:rPr>
                            <m:t>𝑦</m:t>
                          </m:r>
                          <m:r>
                            <a:rPr lang="en-US" b="0" i="1" smtClean="0">
                              <a:latin typeface="Cambria Math"/>
                            </a:rPr>
                            <m:t>+4</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4</m:t>
                          </m:r>
                        </m:den>
                      </m:f>
                    </m:oMath>
                  </m:oMathPara>
                </a14:m>
                <a:endParaRPr lang="en-US" b="0" dirty="0" smtClean="0"/>
              </a:p>
              <a:p>
                <a:pPr marL="0" indent="0" algn="ctr">
                  <a:buNone/>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d>
                            <m:dPr>
                              <m:ctrlPr>
                                <a:rPr lang="en-US" b="0" i="1" smtClean="0">
                                  <a:latin typeface="Cambria Math"/>
                                </a:rPr>
                              </m:ctrlPr>
                            </m:dPr>
                            <m:e>
                              <m:r>
                                <a:rPr lang="en-US" b="0" i="1" smtClean="0">
                                  <a:latin typeface="Cambria Math"/>
                                </a:rPr>
                                <m:t>𝑥</m:t>
                              </m:r>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2</m:t>
                                  </m:r>
                                </m:den>
                              </m:f>
                            </m:e>
                          </m:d>
                        </m:e>
                        <m:sup>
                          <m:r>
                            <a:rPr lang="en-US" b="0" i="1" smtClean="0">
                              <a:latin typeface="Cambria Math"/>
                            </a:rPr>
                            <m:t>2</m:t>
                          </m:r>
                        </m:sup>
                      </m:sSup>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𝑦</m:t>
                              </m:r>
                              <m:r>
                                <a:rPr lang="en-US" b="0" i="1" smtClean="0">
                                  <a:latin typeface="Cambria Math"/>
                                </a:rPr>
                                <m:t>−2</m:t>
                              </m:r>
                            </m:e>
                          </m:d>
                        </m:e>
                        <m:sup>
                          <m:r>
                            <a:rPr lang="en-US" b="0" i="1" smtClean="0">
                              <a:latin typeface="Cambria Math"/>
                            </a:rPr>
                            <m:t>2</m:t>
                          </m:r>
                        </m:sup>
                      </m:sSup>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4</m:t>
                                  </m:r>
                                </m:den>
                              </m:f>
                            </m:e>
                          </m:d>
                        </m:e>
                        <m:sup>
                          <m:r>
                            <a:rPr lang="en-US" b="0" i="1" smtClean="0">
                              <a:latin typeface="Cambria Math"/>
                            </a:rPr>
                            <m:t>2</m:t>
                          </m:r>
                        </m:sup>
                      </m:sSup>
                    </m:oMath>
                  </m:oMathPara>
                </a14:m>
                <a:endParaRPr lang="en-US" dirty="0" smtClean="0"/>
              </a:p>
              <a:p>
                <a:pPr marL="0" lvl="4" indent="0">
                  <a:spcBef>
                    <a:spcPts val="600"/>
                  </a:spcBef>
                  <a:buClr>
                    <a:schemeClr val="accent1"/>
                  </a:buClr>
                  <a:buSzPct val="70000"/>
                  <a:buNone/>
                </a:pPr>
                <a:endParaRPr lang="en-US" sz="2100" dirty="0" smtClean="0"/>
              </a:p>
              <a:p>
                <a:pPr marL="0" lvl="4" indent="0">
                  <a:spcBef>
                    <a:spcPts val="600"/>
                  </a:spcBef>
                  <a:buClr>
                    <a:schemeClr val="accent1"/>
                  </a:buClr>
                  <a:buSzPct val="70000"/>
                  <a:buNone/>
                </a:pPr>
                <a:r>
                  <a:rPr lang="en-US" sz="2100" dirty="0" smtClean="0"/>
                  <a:t>Equation </a:t>
                </a:r>
                <a:r>
                  <a:rPr lang="en-US" sz="2100" dirty="0"/>
                  <a:t>of a circle!!</a:t>
                </a:r>
              </a:p>
              <a:p>
                <a:pPr marL="0" indent="0" algn="ctr">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295400"/>
                <a:ext cx="7467600" cy="5486400"/>
              </a:xfrm>
              <a:blipFill rotWithShape="1">
                <a:blip r:embed="rId3"/>
                <a:stretch>
                  <a:fillRect l="-898" t="-889" b="-1444"/>
                </a:stretch>
              </a:blipFill>
            </p:spPr>
            <p:txBody>
              <a:bodyPr/>
              <a:lstStyle/>
              <a:p>
                <a:r>
                  <a:rPr lang="en-US">
                    <a:noFill/>
                  </a:rPr>
                  <a:t> </a:t>
                </a:r>
              </a:p>
            </p:txBody>
          </p:sp>
        </mc:Fallback>
      </mc:AlternateContent>
      <p:sp>
        <p:nvSpPr>
          <p:cNvPr id="5" name="Down Arrow 4"/>
          <p:cNvSpPr/>
          <p:nvPr/>
        </p:nvSpPr>
        <p:spPr>
          <a:xfrm>
            <a:off x="3886200" y="2895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9375874">
            <a:off x="2039552" y="6026857"/>
            <a:ext cx="616826" cy="261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020" y="304800"/>
            <a:ext cx="2098814" cy="2802082"/>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52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Find the center and then plot/”shoot” it!</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d>
                            <m:dPr>
                              <m:ctrlPr>
                                <a:rPr lang="en-US" i="1">
                                  <a:latin typeface="Cambria Math"/>
                                </a:rPr>
                              </m:ctrlPr>
                            </m:dPr>
                            <m:e>
                              <m:r>
                                <a:rPr lang="en-US" i="1">
                                  <a:latin typeface="Cambria Math"/>
                                </a:rPr>
                                <m:t>𝑥</m:t>
                              </m:r>
                              <m:r>
                                <a:rPr lang="en-US" i="1">
                                  <a:latin typeface="Cambria Math"/>
                                </a:rPr>
                                <m:t>+</m:t>
                              </m:r>
                              <m:f>
                                <m:fPr>
                                  <m:ctrlPr>
                                    <a:rPr lang="en-US" i="1">
                                      <a:latin typeface="Cambria Math"/>
                                    </a:rPr>
                                  </m:ctrlPr>
                                </m:fPr>
                                <m:num>
                                  <m:r>
                                    <a:rPr lang="en-US" i="1">
                                      <a:latin typeface="Cambria Math"/>
                                    </a:rPr>
                                    <m:t>3</m:t>
                                  </m:r>
                                </m:num>
                                <m:den>
                                  <m:r>
                                    <a:rPr lang="en-US" i="1">
                                      <a:latin typeface="Cambria Math"/>
                                    </a:rPr>
                                    <m:t>2</m:t>
                                  </m:r>
                                </m:den>
                              </m:f>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𝑦</m:t>
                              </m:r>
                              <m:r>
                                <a:rPr lang="en-US" i="1">
                                  <a:latin typeface="Cambria Math"/>
                                </a:rPr>
                                <m:t>−2</m:t>
                              </m:r>
                            </m:e>
                          </m:d>
                        </m:e>
                        <m:sup>
                          <m:r>
                            <a:rPr lang="en-US" i="1">
                              <a:latin typeface="Cambria Math"/>
                            </a:rPr>
                            <m:t>2</m:t>
                          </m:r>
                        </m:sup>
                      </m:sSup>
                      <m:r>
                        <a:rPr lang="en-US" i="1">
                          <a:latin typeface="Cambria Math"/>
                        </a:rPr>
                        <m:t>=</m:t>
                      </m:r>
                      <m:sSup>
                        <m:sSupPr>
                          <m:ctrlPr>
                            <a:rPr lang="en-US" b="0" i="1" smtClean="0">
                              <a:latin typeface="Cambria Math"/>
                            </a:rPr>
                          </m:ctrlPr>
                        </m:sSupPr>
                        <m:e>
                          <m:d>
                            <m:dPr>
                              <m:ctrlPr>
                                <a:rPr lang="en-US" b="0" i="1" smtClean="0">
                                  <a:latin typeface="Cambria Math"/>
                                </a:rPr>
                              </m:ctrlPr>
                            </m:dPr>
                            <m:e>
                              <m:f>
                                <m:fPr>
                                  <m:ctrlPr>
                                    <a:rPr lang="en-US" i="1">
                                      <a:latin typeface="Cambria Math"/>
                                    </a:rPr>
                                  </m:ctrlPr>
                                </m:fPr>
                                <m:num>
                                  <m:r>
                                    <a:rPr lang="en-US" i="1">
                                      <a:latin typeface="Cambria Math"/>
                                    </a:rPr>
                                    <m:t>1</m:t>
                                  </m:r>
                                </m:num>
                                <m:den>
                                  <m:r>
                                    <a:rPr lang="en-US" i="1">
                                      <a:latin typeface="Cambria Math"/>
                                    </a:rPr>
                                    <m:t>4</m:t>
                                  </m:r>
                                </m:den>
                              </m:f>
                            </m:e>
                          </m:d>
                        </m:e>
                        <m:sup>
                          <m:r>
                            <a:rPr lang="en-US" b="0" i="1" smtClean="0">
                              <a:latin typeface="Cambria Math"/>
                            </a:rPr>
                            <m:t>2</m:t>
                          </m:r>
                        </m:sup>
                      </m:sSup>
                    </m:oMath>
                  </m:oMathPara>
                </a14:m>
                <a:endParaRPr lang="en-US" dirty="0" smtClean="0"/>
              </a:p>
              <a:p>
                <a:pPr marL="0" indent="0">
                  <a:buNone/>
                </a:pPr>
                <a:r>
                  <a:rPr lang="en-US" dirty="0" smtClean="0"/>
                  <a:t>Center: (</a:t>
                </a:r>
                <a:r>
                  <a:rPr lang="en-US" dirty="0" err="1" smtClean="0"/>
                  <a:t>h,k</a:t>
                </a:r>
                <a:r>
                  <a:rPr lang="en-US" dirty="0" smtClean="0"/>
                  <a:t>) = </a:t>
                </a:r>
                <a14:m>
                  <m:oMath xmlns:m="http://schemas.openxmlformats.org/officeDocument/2006/math">
                    <m:d>
                      <m:dPr>
                        <m:ctrlPr>
                          <a:rPr lang="en-US" b="0" i="1" smtClean="0">
                            <a:latin typeface="Cambria Math"/>
                          </a:rPr>
                        </m:ctrlPr>
                      </m:dPr>
                      <m:e>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2</m:t>
                            </m:r>
                          </m:den>
                        </m:f>
                        <m:r>
                          <a:rPr lang="en-US" b="0" i="1" smtClean="0">
                            <a:latin typeface="Cambria Math"/>
                          </a:rPr>
                          <m:t>, 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224" t="-1001"/>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02692"/>
            <a:ext cx="2684378" cy="3583855"/>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57600"/>
            <a:ext cx="2268741" cy="3028948"/>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595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7467600" cy="5254752"/>
              </a:xfrm>
            </p:spPr>
            <p:txBody>
              <a:bodyPr/>
              <a:lstStyle/>
              <a:p>
                <a:r>
                  <a:rPr lang="en-US" dirty="0" smtClean="0"/>
                  <a:t>Using the distance formula, you can find the radius of circle when given the center point and a point passing through circle.</a:t>
                </a:r>
              </a:p>
              <a:p>
                <a:endParaRPr lang="en-US" dirty="0" smtClean="0"/>
              </a:p>
              <a:p>
                <a14:m>
                  <m:oMath xmlns:m="http://schemas.openxmlformats.org/officeDocument/2006/math">
                    <m:sSup>
                      <m:sSupPr>
                        <m:ctrlPr>
                          <a:rPr lang="en-US" i="1">
                            <a:latin typeface="Cambria Math"/>
                          </a:rPr>
                        </m:ctrlPr>
                      </m:sSupPr>
                      <m:e>
                        <m:d>
                          <m:dPr>
                            <m:ctrlPr>
                              <a:rPr lang="en-US" i="1">
                                <a:latin typeface="Cambria Math"/>
                              </a:rPr>
                            </m:ctrlPr>
                          </m:dPr>
                          <m:e>
                            <m:r>
                              <a:rPr lang="en-US" i="1">
                                <a:latin typeface="Cambria Math"/>
                              </a:rPr>
                              <m:t>𝑥</m:t>
                            </m:r>
                            <m:r>
                              <a:rPr lang="en-US" i="1">
                                <a:latin typeface="Cambria Math"/>
                              </a:rPr>
                              <m:t>−</m:t>
                            </m:r>
                            <m:r>
                              <a:rPr lang="en-US" i="1">
                                <a:latin typeface="Cambria Math"/>
                              </a:rPr>
                              <m:t>h</m:t>
                            </m:r>
                          </m:e>
                        </m:d>
                      </m:e>
                      <m:sup>
                        <m:r>
                          <a:rPr lang="en-US"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𝑦</m:t>
                            </m:r>
                            <m:r>
                              <a:rPr lang="en-US" i="1">
                                <a:latin typeface="Cambria Math"/>
                              </a:rPr>
                              <m:t>−</m:t>
                            </m:r>
                            <m:r>
                              <a:rPr lang="en-US" i="1">
                                <a:latin typeface="Cambria Math"/>
                              </a:rPr>
                              <m:t>𝑘</m:t>
                            </m:r>
                          </m:e>
                        </m:d>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𝑟</m:t>
                        </m:r>
                      </m:e>
                      <m:sup>
                        <m:r>
                          <a:rPr lang="en-US" i="1">
                            <a:latin typeface="Cambria Math"/>
                          </a:rPr>
                          <m:t>2</m:t>
                        </m:r>
                      </m:sup>
                    </m:sSup>
                  </m:oMath>
                </a14:m>
                <a:r>
                  <a:rPr lang="en-US" dirty="0" smtClean="0"/>
                  <a:t> has center at (h, k)</a:t>
                </a:r>
              </a:p>
              <a:p>
                <a:endParaRPr lang="en-US" dirty="0" smtClean="0"/>
              </a:p>
              <a:p>
                <a:r>
                  <a:rPr lang="en-US" dirty="0" smtClean="0"/>
                  <a:t>The standard form can be derived from the general form using the Completing the Square method.</a:t>
                </a:r>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7467600" cy="5254752"/>
              </a:xfrm>
              <a:blipFill rotWithShape="1">
                <a:blip r:embed="rId2"/>
                <a:stretch>
                  <a:fillRect l="-327" t="-928" r="-245"/>
                </a:stretch>
              </a:blipFill>
            </p:spPr>
            <p:txBody>
              <a:bodyPr/>
              <a:lstStyle/>
              <a:p>
                <a:r>
                  <a:rPr lang="en-US">
                    <a:noFill/>
                  </a:rPr>
                  <a:t> </a:t>
                </a:r>
              </a:p>
            </p:txBody>
          </p:sp>
        </mc:Fallback>
      </mc:AlternateContent>
      <p:sp>
        <p:nvSpPr>
          <p:cNvPr id="4" name="Oval 3"/>
          <p:cNvSpPr/>
          <p:nvPr/>
        </p:nvSpPr>
        <p:spPr>
          <a:xfrm>
            <a:off x="1143000" y="2819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48400" y="2819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4" idx="4"/>
            <a:endCxn id="5" idx="4"/>
          </p:cNvCxnSpPr>
          <p:nvPr/>
        </p:nvCxnSpPr>
        <p:spPr>
          <a:xfrm>
            <a:off x="1409700" y="3352800"/>
            <a:ext cx="5105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0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 </a:t>
            </a:r>
            <a:br>
              <a:rPr lang="en-US" dirty="0" smtClean="0"/>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990600"/>
                <a:ext cx="7467600" cy="5483352"/>
              </a:xfrm>
            </p:spPr>
            <p:txBody>
              <a:bodyPr>
                <a:normAutofit fontScale="85000" lnSpcReduction="20000"/>
              </a:bodyPr>
              <a:lstStyle/>
              <a:p>
                <a:pPr lvl="0"/>
                <a:r>
                  <a:rPr lang="en-US" dirty="0" smtClean="0"/>
                  <a:t>Find the equation of a circle given the point (9,-5) and the center point (-4,-6).</a:t>
                </a:r>
              </a:p>
              <a:p>
                <a:endParaRPr lang="en-US" dirty="0"/>
              </a:p>
              <a:p>
                <a:pPr lvl="0"/>
                <a:r>
                  <a:rPr lang="en-US" dirty="0"/>
                  <a:t>Convert the equation of circle from general form to standard form and name the center.   				</a:t>
                </a:r>
                <a14:m>
                  <m:oMath xmlns:m="http://schemas.openxmlformats.org/officeDocument/2006/math">
                    <m:sSup>
                      <m:sSupPr>
                        <m:ctrlPr>
                          <a:rPr lang="en-US" i="1"/>
                        </m:ctrlPr>
                      </m:sSupPr>
                      <m:e>
                        <m:r>
                          <a:rPr lang="en-US" i="1"/>
                          <m:t>𝑥</m:t>
                        </m:r>
                      </m:e>
                      <m:sup>
                        <m:r>
                          <a:rPr lang="en-US" i="1"/>
                          <m:t>2</m:t>
                        </m:r>
                      </m:sup>
                    </m:sSup>
                    <m:r>
                      <a:rPr lang="en-US" i="1"/>
                      <m:t>−2</m:t>
                    </m:r>
                    <m:r>
                      <a:rPr lang="en-US" i="1"/>
                      <m:t>𝑦</m:t>
                    </m:r>
                    <m:r>
                      <a:rPr lang="en-US" i="1"/>
                      <m:t>+</m:t>
                    </m:r>
                    <m:sSup>
                      <m:sSupPr>
                        <m:ctrlPr>
                          <a:rPr lang="en-US" i="1"/>
                        </m:ctrlPr>
                      </m:sSupPr>
                      <m:e>
                        <m:r>
                          <a:rPr lang="en-US" i="1"/>
                          <m:t>𝑦</m:t>
                        </m:r>
                      </m:e>
                      <m:sup>
                        <m:r>
                          <a:rPr lang="en-US" i="1"/>
                          <m:t>2</m:t>
                        </m:r>
                      </m:sup>
                    </m:sSup>
                    <m:r>
                      <a:rPr lang="en-US" i="1"/>
                      <m:t>+6</m:t>
                    </m:r>
                    <m:r>
                      <a:rPr lang="en-US" i="1"/>
                      <m:t>𝑥</m:t>
                    </m:r>
                    <m:r>
                      <a:rPr lang="en-US" i="1"/>
                      <m:t>=2</m:t>
                    </m:r>
                  </m:oMath>
                </a14:m>
                <a:endParaRPr lang="en-US" dirty="0"/>
              </a:p>
              <a:p>
                <a:pPr lvl="0"/>
                <a:r>
                  <a:rPr lang="en-US" dirty="0"/>
                  <a:t>Convert to standard form and name the center. </a:t>
                </a:r>
                <a:r>
                  <a:rPr lang="en-US" dirty="0" smtClean="0"/>
                  <a:t>		</a:t>
                </a:r>
                <a14:m>
                  <m:oMath xmlns:m="http://schemas.openxmlformats.org/officeDocument/2006/math">
                    <m:r>
                      <a:rPr lang="en-US" i="1"/>
                      <m:t>3</m:t>
                    </m:r>
                    <m:sSup>
                      <m:sSupPr>
                        <m:ctrlPr>
                          <a:rPr lang="en-US" i="1"/>
                        </m:ctrlPr>
                      </m:sSupPr>
                      <m:e>
                        <m:r>
                          <a:rPr lang="en-US" i="1"/>
                          <m:t>𝑥</m:t>
                        </m:r>
                      </m:e>
                      <m:sup>
                        <m:r>
                          <a:rPr lang="en-US" i="1"/>
                          <m:t>2</m:t>
                        </m:r>
                      </m:sup>
                    </m:sSup>
                    <m:r>
                      <a:rPr lang="en-US" i="1"/>
                      <m:t>+4</m:t>
                    </m:r>
                    <m:r>
                      <a:rPr lang="en-US" i="1"/>
                      <m:t>𝑥</m:t>
                    </m:r>
                    <m:r>
                      <a:rPr lang="en-US" i="1"/>
                      <m:t>+3</m:t>
                    </m:r>
                    <m:sSup>
                      <m:sSupPr>
                        <m:ctrlPr>
                          <a:rPr lang="en-US" i="1"/>
                        </m:ctrlPr>
                      </m:sSupPr>
                      <m:e>
                        <m:r>
                          <a:rPr lang="en-US" i="1"/>
                          <m:t>𝑦</m:t>
                        </m:r>
                      </m:e>
                      <m:sup>
                        <m:r>
                          <a:rPr lang="en-US" i="1"/>
                          <m:t>2</m:t>
                        </m:r>
                      </m:sup>
                    </m:sSup>
                    <m:r>
                      <a:rPr lang="en-US" i="1"/>
                      <m:t>−6</m:t>
                    </m:r>
                    <m:r>
                      <a:rPr lang="en-US" i="1"/>
                      <m:t>𝑦</m:t>
                    </m:r>
                    <m:r>
                      <a:rPr lang="en-US" i="1"/>
                      <m:t>−4=0</m:t>
                    </m:r>
                  </m:oMath>
                </a14:m>
                <a:endParaRPr lang="en-US" dirty="0"/>
              </a:p>
              <a:p>
                <a:pPr marL="0" indent="0">
                  <a:buNone/>
                </a:pPr>
                <a:endParaRPr lang="en-US" dirty="0"/>
              </a:p>
              <a:p>
                <a:pPr lvl="0"/>
                <a:r>
                  <a:rPr lang="en-US" dirty="0"/>
                  <a:t>Given (1, 4) as the center point and (3, 7) as a point that passes through the circle find the equation of the circle.</a:t>
                </a:r>
              </a:p>
              <a:p>
                <a:endParaRPr lang="en-US" dirty="0"/>
              </a:p>
              <a:p>
                <a:pPr marL="0" indent="0">
                  <a:buNone/>
                </a:pPr>
                <a:r>
                  <a:rPr lang="en-US" dirty="0">
                    <a:sym typeface="Wingdings"/>
                  </a:rPr>
                  <a:t></a:t>
                </a:r>
                <a:r>
                  <a:rPr lang="en-US" dirty="0"/>
                  <a:t> Bonus </a:t>
                </a:r>
                <a:r>
                  <a:rPr lang="en-US" dirty="0">
                    <a:sym typeface="Wingdings"/>
                  </a:rPr>
                  <a:t></a:t>
                </a:r>
                <a:r>
                  <a:rPr lang="en-US" dirty="0"/>
                  <a:t> </a:t>
                </a:r>
              </a:p>
              <a:p>
                <a:pPr lvl="0"/>
                <a:r>
                  <a:rPr lang="en-US" dirty="0"/>
                  <a:t>What would happen to your equations for #1 and #4 if you reflected the center points over the y-axis? The x-axis? The line y=x? Find your new equations for each and describe what happens.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990600"/>
                <a:ext cx="7467600" cy="5483352"/>
              </a:xfrm>
              <a:blipFill rotWithShape="1">
                <a:blip r:embed="rId2"/>
                <a:stretch>
                  <a:fillRect l="-816" t="-1669" r="-1551"/>
                </a:stretch>
              </a:blipFill>
            </p:spPr>
            <p:txBody>
              <a:bodyPr/>
              <a:lstStyle/>
              <a:p>
                <a:r>
                  <a:rPr lang="en-US">
                    <a:noFill/>
                  </a:rPr>
                  <a:t> </a:t>
                </a:r>
              </a:p>
            </p:txBody>
          </p:sp>
        </mc:Fallback>
      </mc:AlternateContent>
    </p:spTree>
    <p:extLst>
      <p:ext uri="{BB962C8B-B14F-4D97-AF65-F5344CB8AC3E}">
        <p14:creationId xmlns:p14="http://schemas.microsoft.com/office/powerpoint/2010/main" val="997360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References/Resources</a:t>
            </a:r>
            <a:endParaRPr lang="en-US" dirty="0"/>
          </a:p>
        </p:txBody>
      </p:sp>
      <p:sp>
        <p:nvSpPr>
          <p:cNvPr id="3" name="Content Placeholder 2"/>
          <p:cNvSpPr>
            <a:spLocks noGrp="1"/>
          </p:cNvSpPr>
          <p:nvPr>
            <p:ph sz="quarter" idx="1"/>
          </p:nvPr>
        </p:nvSpPr>
        <p:spPr/>
        <p:txBody>
          <a:bodyPr/>
          <a:lstStyle/>
          <a:p>
            <a:r>
              <a:rPr lang="en-US" dirty="0" smtClean="0">
                <a:hlinkClick r:id="rId2"/>
              </a:rPr>
              <a:t>http</a:t>
            </a:r>
            <a:r>
              <a:rPr lang="en-US" dirty="0">
                <a:hlinkClick r:id="rId2"/>
              </a:rPr>
              <a:t>://</a:t>
            </a:r>
            <a:r>
              <a:rPr lang="en-US" dirty="0" smtClean="0">
                <a:hlinkClick r:id="rId2"/>
              </a:rPr>
              <a:t>www.algebra.com/algebra/homework/Circles.faq.question.61514.html</a:t>
            </a:r>
            <a:endParaRPr lang="en-US" dirty="0" smtClean="0"/>
          </a:p>
          <a:p>
            <a:r>
              <a:rPr lang="en-US" dirty="0">
                <a:hlinkClick r:id="rId3"/>
              </a:rPr>
              <a:t>http://</a:t>
            </a:r>
            <a:r>
              <a:rPr lang="en-US" dirty="0" smtClean="0">
                <a:hlinkClick r:id="rId3"/>
              </a:rPr>
              <a:t>surfingtosuccess.blogspot.com/2012/09/using-nerf-gun-to-teach-coordinate-grid.html</a:t>
            </a:r>
            <a:endParaRPr lang="en-US" dirty="0" smtClean="0"/>
          </a:p>
          <a:p>
            <a:r>
              <a:rPr lang="en-US" dirty="0">
                <a:hlinkClick r:id="rId4"/>
              </a:rPr>
              <a:t>http</a:t>
            </a:r>
            <a:r>
              <a:rPr lang="en-US" dirty="0" smtClean="0">
                <a:hlinkClick r:id="rId4"/>
              </a:rPr>
              <a:t>://www.mathsisfun.com/algebra/circle-equations.html</a:t>
            </a:r>
            <a:endParaRPr lang="en-US" dirty="0"/>
          </a:p>
          <a:p>
            <a:r>
              <a:rPr lang="en-US" dirty="0">
                <a:hlinkClick r:id="rId4"/>
              </a:rPr>
              <a:t>http://www.regentsprep.org/Regents/math/algtrig/ATC1/circlelesson.htm</a:t>
            </a:r>
            <a:endParaRPr lang="en-US" dirty="0" smtClean="0"/>
          </a:p>
        </p:txBody>
      </p:sp>
    </p:spTree>
    <p:extLst>
      <p:ext uri="{BB962C8B-B14F-4D97-AF65-F5344CB8AC3E}">
        <p14:creationId xmlns:p14="http://schemas.microsoft.com/office/powerpoint/2010/main" val="207442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quarter" idx="1"/>
          </p:nvPr>
        </p:nvSpPr>
        <p:spPr/>
        <p:txBody>
          <a:bodyPr/>
          <a:lstStyle/>
          <a:p>
            <a:r>
              <a:rPr lang="en-US" dirty="0" smtClean="0"/>
              <a:t>Students will be able to plot points on a coordinate plane using prior knowledge.</a:t>
            </a:r>
          </a:p>
          <a:p>
            <a:r>
              <a:rPr lang="en-US" dirty="0" smtClean="0"/>
              <a:t>Students will be able to discover the equation of a circle given points using prior knowledge.</a:t>
            </a:r>
          </a:p>
          <a:p>
            <a:r>
              <a:rPr lang="en-US" dirty="0" smtClean="0"/>
              <a:t>Students will be able to take the general form of an equation of circle and convert to the standard form for an equation of a circle.</a:t>
            </a:r>
            <a:endParaRPr lang="en-US" dirty="0"/>
          </a:p>
        </p:txBody>
      </p:sp>
    </p:spTree>
    <p:extLst>
      <p:ext uri="{BB962C8B-B14F-4D97-AF65-F5344CB8AC3E}">
        <p14:creationId xmlns:p14="http://schemas.microsoft.com/office/powerpoint/2010/main" val="42761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Given a </a:t>
            </a:r>
            <a:r>
              <a:rPr lang="en-US" dirty="0"/>
              <a:t>N</a:t>
            </a:r>
            <a:r>
              <a:rPr lang="en-US" dirty="0" smtClean="0"/>
              <a:t>erf gun, students will plot points on a coordinate plane. Students will then find the equation of a circle in standard form using 2 points. </a:t>
            </a:r>
          </a:p>
          <a:p>
            <a:r>
              <a:rPr lang="en-US" dirty="0" smtClean="0"/>
              <a:t>Given a the general form for the equation of circle, students will convert the equation to standard form and will then name the center point and will plot/”shoot” the point.</a:t>
            </a:r>
            <a:endParaRPr lang="en-US" dirty="0"/>
          </a:p>
        </p:txBody>
      </p:sp>
    </p:spTree>
    <p:extLst>
      <p:ext uri="{BB962C8B-B14F-4D97-AF65-F5344CB8AC3E}">
        <p14:creationId xmlns:p14="http://schemas.microsoft.com/office/powerpoint/2010/main" val="2646823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sz="quarter" idx="1"/>
          </p:nvPr>
        </p:nvSpPr>
        <p:spPr/>
        <p:txBody>
          <a:bodyPr/>
          <a:lstStyle/>
          <a:p>
            <a:r>
              <a:rPr lang="en-US" dirty="0" smtClean="0"/>
              <a:t>Nerf Gun</a:t>
            </a:r>
          </a:p>
          <a:p>
            <a:r>
              <a:rPr lang="en-US" dirty="0" smtClean="0"/>
              <a:t>Nerf Gun </a:t>
            </a:r>
            <a:r>
              <a:rPr lang="en-US" dirty="0"/>
              <a:t>B</a:t>
            </a:r>
            <a:r>
              <a:rPr lang="en-US" dirty="0" smtClean="0"/>
              <a:t>ullets (</a:t>
            </a:r>
            <a:r>
              <a:rPr lang="en-US" sz="1800" dirty="0" smtClean="0"/>
              <a:t>preferably w/ suction cups at end</a:t>
            </a:r>
            <a:r>
              <a:rPr lang="en-US" dirty="0" smtClean="0"/>
              <a:t>)</a:t>
            </a:r>
          </a:p>
          <a:p>
            <a:r>
              <a:rPr lang="en-US" dirty="0" smtClean="0"/>
              <a:t>Coordinate Plane (</a:t>
            </a:r>
            <a:r>
              <a:rPr lang="en-US" sz="1800" dirty="0" smtClean="0"/>
              <a:t>projected/drawn on board</a:t>
            </a:r>
            <a:r>
              <a:rPr lang="en-US" dirty="0" smtClean="0"/>
              <a:t>)</a:t>
            </a:r>
          </a:p>
          <a:p>
            <a:r>
              <a:rPr lang="en-US" dirty="0" smtClean="0"/>
              <a:t>Student Worksheet</a:t>
            </a:r>
          </a:p>
          <a:p>
            <a:r>
              <a:rPr lang="en-US" dirty="0" smtClean="0"/>
              <a:t>Pencil</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371" y="3471965"/>
            <a:ext cx="2505075" cy="3344472"/>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474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br>
              <a:rPr lang="en-US" dirty="0" smtClean="0"/>
            </a:br>
            <a:endParaRPr lang="en-US" dirty="0"/>
          </a:p>
        </p:txBody>
      </p:sp>
      <p:sp>
        <p:nvSpPr>
          <p:cNvPr id="3" name="Content Placeholder 2"/>
          <p:cNvSpPr>
            <a:spLocks noGrp="1"/>
          </p:cNvSpPr>
          <p:nvPr>
            <p:ph sz="quarter" idx="1"/>
          </p:nvPr>
        </p:nvSpPr>
        <p:spPr>
          <a:xfrm>
            <a:off x="457200" y="914400"/>
            <a:ext cx="7543800" cy="5791200"/>
          </a:xfrm>
        </p:spPr>
        <p:txBody>
          <a:bodyPr>
            <a:normAutofit fontScale="92500" lnSpcReduction="10000"/>
          </a:bodyPr>
          <a:lstStyle/>
          <a:p>
            <a:r>
              <a:rPr lang="en-US" b="1" dirty="0" smtClean="0"/>
              <a:t>NYS Common Core</a:t>
            </a:r>
          </a:p>
          <a:p>
            <a:pPr lvl="1"/>
            <a:r>
              <a:rPr lang="en-US" dirty="0" smtClean="0"/>
              <a:t>The </a:t>
            </a:r>
            <a:r>
              <a:rPr lang="en-US" dirty="0"/>
              <a:t>Number System 6.NS </a:t>
            </a:r>
          </a:p>
          <a:p>
            <a:pPr lvl="2"/>
            <a:r>
              <a:rPr lang="en-US" dirty="0"/>
              <a:t>Apply and extend previous understandings of numbers to the system of rational numbers. </a:t>
            </a:r>
          </a:p>
          <a:p>
            <a:pPr lvl="3"/>
            <a:r>
              <a:rPr lang="en-US" dirty="0"/>
              <a:t>8. Solve real-world and mathematical problems by graphing points in all four quadrants of the coordinate plane. Include use of coordinates and absolute value to find distances between points with the same first coordinate or the same second coordinate. </a:t>
            </a:r>
            <a:endParaRPr lang="en-US" b="1" dirty="0" smtClean="0"/>
          </a:p>
          <a:p>
            <a:pPr lvl="1"/>
            <a:r>
              <a:rPr lang="en-US" dirty="0"/>
              <a:t>Geometry 8.G </a:t>
            </a:r>
            <a:endParaRPr lang="en-US" dirty="0" smtClean="0"/>
          </a:p>
          <a:p>
            <a:pPr lvl="2"/>
            <a:r>
              <a:rPr lang="en-US" dirty="0"/>
              <a:t>Understand and apply the Pythagorean Theorem. </a:t>
            </a:r>
            <a:endParaRPr lang="en-US" dirty="0" smtClean="0"/>
          </a:p>
          <a:p>
            <a:pPr lvl="3"/>
            <a:r>
              <a:rPr lang="en-US" dirty="0"/>
              <a:t>8. Apply the Pythagorean Theorem to find the distance between two points in a coordinate system. </a:t>
            </a:r>
            <a:endParaRPr lang="en-US" dirty="0" smtClean="0"/>
          </a:p>
          <a:p>
            <a:pPr lvl="1"/>
            <a:r>
              <a:rPr lang="en-US" dirty="0"/>
              <a:t>Expressing Geometric Properties with Equations G-GPE </a:t>
            </a:r>
            <a:endParaRPr lang="en-US" dirty="0" smtClean="0"/>
          </a:p>
          <a:p>
            <a:pPr lvl="2"/>
            <a:r>
              <a:rPr lang="en-US" dirty="0"/>
              <a:t>Translate between the geometric description and the equation for a conic section </a:t>
            </a:r>
          </a:p>
          <a:p>
            <a:pPr lvl="3"/>
            <a:r>
              <a:rPr lang="en-US" dirty="0"/>
              <a:t>1. Derive the equation of a circle of given center and radius using the Pythagorean Theorem; complete the square to find the center and radius of a circle given by an equation. </a:t>
            </a:r>
            <a:endParaRPr lang="en-US" b="1" dirty="0" smtClean="0"/>
          </a:p>
        </p:txBody>
      </p:sp>
    </p:spTree>
    <p:extLst>
      <p:ext uri="{BB962C8B-B14F-4D97-AF65-F5344CB8AC3E}">
        <p14:creationId xmlns:p14="http://schemas.microsoft.com/office/powerpoint/2010/main" val="292490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Each student will get the chance to “shoot” &amp; record their points on the coordinate plane. </a:t>
            </a:r>
          </a:p>
          <a:p>
            <a:r>
              <a:rPr lang="en-US" sz="2800" dirty="0" smtClean="0"/>
              <a:t>Students can choose to work with a partner or individually.</a:t>
            </a:r>
          </a:p>
          <a:p>
            <a:r>
              <a:rPr lang="en-US" sz="2800" dirty="0" smtClean="0"/>
              <a:t>Students will complete student worksheet with guided steps in order to:</a:t>
            </a:r>
          </a:p>
          <a:p>
            <a:pPr lvl="1"/>
            <a:r>
              <a:rPr lang="en-US" sz="2400" dirty="0" smtClean="0"/>
              <a:t>Find the equation of a circle given just a center point and point passing through.</a:t>
            </a:r>
          </a:p>
          <a:p>
            <a:pPr lvl="1"/>
            <a:r>
              <a:rPr lang="en-US" sz="2400" dirty="0" smtClean="0"/>
              <a:t>Find the standard form equation of a circle given the general form.</a:t>
            </a:r>
          </a:p>
          <a:p>
            <a:endParaRPr lang="en-US" dirty="0"/>
          </a:p>
        </p:txBody>
      </p:sp>
    </p:spTree>
    <p:extLst>
      <p:ext uri="{BB962C8B-B14F-4D97-AF65-F5344CB8AC3E}">
        <p14:creationId xmlns:p14="http://schemas.microsoft.com/office/powerpoint/2010/main" val="107591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Pre-Activity </a:t>
            </a:r>
            <a:endParaRPr lang="en-US" dirty="0"/>
          </a:p>
        </p:txBody>
      </p:sp>
      <p:sp>
        <p:nvSpPr>
          <p:cNvPr id="3" name="Content Placeholder 2"/>
          <p:cNvSpPr>
            <a:spLocks noGrp="1"/>
          </p:cNvSpPr>
          <p:nvPr>
            <p:ph sz="quarter" idx="1"/>
          </p:nvPr>
        </p:nvSpPr>
        <p:spPr/>
        <p:txBody>
          <a:bodyPr>
            <a:normAutofit/>
          </a:bodyPr>
          <a:lstStyle/>
          <a:p>
            <a:r>
              <a:rPr lang="en-US" sz="2800" dirty="0" smtClean="0"/>
              <a:t>Before beginning the activity, take the time to help the students recall prior knowledge related to finding the equation of a circle. </a:t>
            </a:r>
          </a:p>
          <a:p>
            <a:endParaRPr lang="en-US" sz="2800" dirty="0" smtClean="0"/>
          </a:p>
          <a:p>
            <a:r>
              <a:rPr lang="en-US" sz="2800" dirty="0" smtClean="0"/>
              <a:t>Use this time to also review with the students any definitions/equations that they will be using throughout the activity. </a:t>
            </a:r>
            <a:endParaRPr lang="en-US" sz="2800" dirty="0"/>
          </a:p>
        </p:txBody>
      </p:sp>
    </p:spTree>
    <p:extLst>
      <p:ext uri="{BB962C8B-B14F-4D97-AF65-F5344CB8AC3E}">
        <p14:creationId xmlns:p14="http://schemas.microsoft.com/office/powerpoint/2010/main" val="870659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Definitions &amp;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467600" cy="5105400"/>
              </a:xfrm>
            </p:spPr>
            <p:txBody>
              <a:bodyPr>
                <a:normAutofit/>
              </a:bodyPr>
              <a:lstStyle/>
              <a:p>
                <a:r>
                  <a:rPr lang="en-US" b="1" i="1" u="sng" dirty="0" smtClean="0"/>
                  <a:t>Circle: </a:t>
                </a:r>
                <a:r>
                  <a:rPr lang="en-US" dirty="0"/>
                  <a:t>t</a:t>
                </a:r>
                <a:r>
                  <a:rPr lang="en-US" dirty="0" smtClean="0"/>
                  <a:t>he set </a:t>
                </a:r>
                <a:r>
                  <a:rPr lang="en-US" dirty="0"/>
                  <a:t>of all points on a plane that are a fixed distance from a </a:t>
                </a:r>
                <a:r>
                  <a:rPr lang="en-US" dirty="0" smtClean="0"/>
                  <a:t>center.</a:t>
                </a:r>
              </a:p>
              <a:p>
                <a:r>
                  <a:rPr lang="en-US" b="1" i="1" u="sng" dirty="0"/>
                  <a:t>Completing the </a:t>
                </a:r>
                <a:r>
                  <a:rPr lang="en-US" b="1" i="1" u="sng" dirty="0" smtClean="0"/>
                  <a:t>Square: </a:t>
                </a:r>
                <a:r>
                  <a:rPr lang="en-US" dirty="0"/>
                  <a:t> </a:t>
                </a:r>
                <a:r>
                  <a:rPr lang="en-US" dirty="0" smtClean="0"/>
                  <a:t>the </a:t>
                </a:r>
                <a:r>
                  <a:rPr lang="en-US" dirty="0"/>
                  <a:t>process of converting a quadratic equation into a perfect square trinomial by adding or subtracting terms on both sides</a:t>
                </a:r>
                <a:r>
                  <a:rPr lang="en-US" dirty="0" smtClean="0"/>
                  <a:t>.</a:t>
                </a:r>
              </a:p>
              <a:p>
                <a:r>
                  <a:rPr lang="en-US" dirty="0" smtClean="0"/>
                  <a:t>Equations of a circle:	</a:t>
                </a:r>
              </a:p>
              <a:p>
                <a:pPr lvl="1"/>
                <a:r>
                  <a:rPr lang="en-US" dirty="0" smtClean="0"/>
                  <a:t>Standard Form: </a:t>
                </a:r>
                <a14:m>
                  <m:oMath xmlns:m="http://schemas.openxmlformats.org/officeDocument/2006/math">
                    <m:sSup>
                      <m:sSupPr>
                        <m:ctrlPr>
                          <a:rPr lang="en-US" b="0" i="1" smtClean="0">
                            <a:latin typeface="Cambria Math"/>
                          </a:rPr>
                        </m:ctrlPr>
                      </m:sSupPr>
                      <m:e>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h</m:t>
                            </m:r>
                          </m:e>
                        </m:d>
                      </m:e>
                      <m:sup>
                        <m:r>
                          <a:rPr lang="en-US" b="0" i="1" smtClean="0">
                            <a:latin typeface="Cambria Math"/>
                          </a:rPr>
                          <m:t>2</m:t>
                        </m:r>
                      </m:sup>
                    </m:sSup>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𝑘</m:t>
                            </m:r>
                          </m:e>
                        </m:d>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2</m:t>
                        </m:r>
                      </m:sup>
                    </m:sSup>
                  </m:oMath>
                </a14:m>
                <a:endParaRPr lang="en-US" dirty="0" smtClean="0"/>
              </a:p>
              <a:p>
                <a:pPr lvl="1"/>
                <a:r>
                  <a:rPr lang="en-US" dirty="0" smtClean="0"/>
                  <a:t>General Form: </a:t>
                </a:r>
                <a14:m>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m:t>
                    </m:r>
                    <m:r>
                      <a:rPr lang="en-US" b="0" i="1" smtClean="0">
                        <a:latin typeface="Cambria Math"/>
                      </a:rPr>
                      <m:t>𝐷𝑥</m:t>
                    </m:r>
                    <m:r>
                      <a:rPr lang="en-US" b="0" i="1" smtClean="0">
                        <a:latin typeface="Cambria Math"/>
                      </a:rPr>
                      <m:t>+</m:t>
                    </m:r>
                    <m:r>
                      <a:rPr lang="en-US" b="0" i="1" smtClean="0">
                        <a:latin typeface="Cambria Math"/>
                      </a:rPr>
                      <m:t>𝐸𝑦</m:t>
                    </m:r>
                    <m:r>
                      <a:rPr lang="en-US" b="0" i="1" smtClean="0">
                        <a:latin typeface="Cambria Math"/>
                      </a:rPr>
                      <m:t>+</m:t>
                    </m:r>
                    <m:r>
                      <a:rPr lang="en-US" b="0" i="1" smtClean="0">
                        <a:latin typeface="Cambria Math"/>
                      </a:rPr>
                      <m:t>𝐹</m:t>
                    </m:r>
                    <m:r>
                      <a:rPr lang="en-US" b="0" i="1" smtClean="0">
                        <a:latin typeface="Cambria Math"/>
                      </a:rPr>
                      <m:t>=0, </m:t>
                    </m:r>
                  </m:oMath>
                </a14:m>
                <a:endParaRPr lang="en-US" b="0" i="1" dirty="0" smtClean="0">
                  <a:latin typeface="Cambria Math"/>
                </a:endParaRPr>
              </a:p>
              <a:p>
                <a:pPr marL="731520" lvl="2" indent="0">
                  <a:buNone/>
                </a:pPr>
                <a:r>
                  <a:rPr lang="en-US" b="0" dirty="0" smtClean="0"/>
                  <a:t>			</a:t>
                </a:r>
                <a14:m>
                  <m:oMath xmlns:m="http://schemas.openxmlformats.org/officeDocument/2006/math">
                    <m:r>
                      <a:rPr lang="en-US" b="0" i="1" smtClean="0">
                        <a:latin typeface="Cambria Math"/>
                      </a:rPr>
                      <m:t>𝑤h𝑒𝑟𝑒</m:t>
                    </m:r>
                    <m:r>
                      <a:rPr lang="en-US" b="0" i="1" smtClean="0">
                        <a:latin typeface="Cambria Math"/>
                      </a:rPr>
                      <m:t> </m:t>
                    </m:r>
                    <m:r>
                      <a:rPr lang="en-US" b="0" i="1" smtClean="0">
                        <a:latin typeface="Cambria Math"/>
                      </a:rPr>
                      <m:t>𝐷</m:t>
                    </m:r>
                    <m:r>
                      <a:rPr lang="en-US" b="0" i="1" smtClean="0">
                        <a:latin typeface="Cambria Math"/>
                      </a:rPr>
                      <m:t>, </m:t>
                    </m:r>
                    <m:r>
                      <a:rPr lang="en-US" b="0" i="1" smtClean="0">
                        <a:latin typeface="Cambria Math"/>
                      </a:rPr>
                      <m:t>𝐸</m:t>
                    </m:r>
                    <m:r>
                      <a:rPr lang="en-US" b="0" i="1" smtClean="0">
                        <a:latin typeface="Cambria Math"/>
                      </a:rPr>
                      <m:t>,</m:t>
                    </m:r>
                    <m:r>
                      <a:rPr lang="en-US" b="0" i="1" smtClean="0">
                        <a:latin typeface="Cambria Math"/>
                      </a:rPr>
                      <m:t>𝐹</m:t>
                    </m:r>
                    <m:r>
                      <a:rPr lang="en-US" b="0" i="1" smtClean="0">
                        <a:latin typeface="Cambria Math"/>
                      </a:rPr>
                      <m:t> </m:t>
                    </m:r>
                    <m:r>
                      <a:rPr lang="en-US" b="0" i="1" smtClean="0">
                        <a:latin typeface="Cambria Math"/>
                      </a:rPr>
                      <m:t>𝑎𝑟𝑒</m:t>
                    </m:r>
                    <m:r>
                      <a:rPr lang="en-US" b="0" i="1" smtClean="0">
                        <a:latin typeface="Cambria Math"/>
                      </a:rPr>
                      <m:t> </m:t>
                    </m:r>
                    <m:r>
                      <a:rPr lang="en-US" b="0" i="1" smtClean="0">
                        <a:latin typeface="Cambria Math"/>
                      </a:rPr>
                      <m:t>𝑐𝑜𝑛𝑠𝑡𝑎𝑛𝑡𝑠</m:t>
                    </m:r>
                  </m:oMath>
                </a14:m>
                <a:endParaRPr lang="en-US" dirty="0" smtClean="0"/>
              </a:p>
              <a:p>
                <a:r>
                  <a:rPr lang="en-US" dirty="0" smtClean="0"/>
                  <a:t>Distance Formula: </a:t>
                </a:r>
              </a:p>
              <a:p>
                <a:pPr lvl="1"/>
                <a14:m>
                  <m:oMath xmlns:m="http://schemas.openxmlformats.org/officeDocument/2006/math">
                    <m:rad>
                      <m:radPr>
                        <m:degHide m:val="on"/>
                        <m:ctrlPr>
                          <a:rPr lang="en-US" i="1" smtClean="0">
                            <a:latin typeface="Cambria Math"/>
                          </a:rPr>
                        </m:ctrlPr>
                      </m:radPr>
                      <m:deg/>
                      <m:e>
                        <m:r>
                          <a:rPr lang="en-US" b="0" i="1" smtClean="0">
                            <a:latin typeface="Cambria Math"/>
                          </a:rPr>
                          <m:t>(</m:t>
                        </m:r>
                        <m:sSup>
                          <m:sSupPr>
                            <m:ctrlPr>
                              <a:rPr lang="en-US" b="0" i="1" smtClean="0">
                                <a:latin typeface="Cambria Math"/>
                              </a:rPr>
                            </m:ctrlPr>
                          </m:sSup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e>
                          <m:sup>
                            <m:r>
                              <a:rPr lang="en-US" b="0" i="1" smtClean="0">
                                <a:latin typeface="Cambria Math"/>
                              </a:rPr>
                              <m:t>2</m:t>
                            </m:r>
                          </m:sup>
                        </m:sSup>
                        <m:r>
                          <a:rPr lang="en-US" b="0" i="1" smtClean="0">
                            <a:latin typeface="Cambria Math"/>
                          </a:rPr>
                          <m:t>+(</m:t>
                        </m:r>
                        <m:sSup>
                          <m:sSupPr>
                            <m:ctrlPr>
                              <a:rPr lang="en-US" b="0" i="1" smtClean="0">
                                <a:latin typeface="Cambria Math"/>
                              </a:rPr>
                            </m:ctrlPr>
                          </m:sSupPr>
                          <m:e>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1" smtClean="0">
                                <a:latin typeface="Cambria Math"/>
                              </a:rPr>
                              <m:t>)</m:t>
                            </m:r>
                          </m:e>
                          <m:sup>
                            <m:r>
                              <a:rPr lang="en-US" b="0" i="1" smtClean="0">
                                <a:latin typeface="Cambria Math"/>
                              </a:rPr>
                              <m:t>2</m:t>
                            </m:r>
                          </m:sup>
                        </m:sSup>
                      </m:e>
                    </m:rad>
                    <m:r>
                      <a:rPr lang="en-US" b="0" i="1" smtClean="0">
                        <a:latin typeface="Cambria Math"/>
                      </a:rPr>
                      <m:t> </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467600" cy="5105400"/>
              </a:xfrm>
              <a:blipFill rotWithShape="1">
                <a:blip r:embed="rId2"/>
                <a:stretch>
                  <a:fillRect l="-327" t="-956"/>
                </a:stretch>
              </a:blipFill>
            </p:spPr>
            <p:txBody>
              <a:bodyPr/>
              <a:lstStyle/>
              <a:p>
                <a:r>
                  <a:rPr lang="en-US">
                    <a:noFill/>
                  </a:rPr>
                  <a:t> </a:t>
                </a:r>
              </a:p>
            </p:txBody>
          </p:sp>
        </mc:Fallback>
      </mc:AlternateContent>
      <p:sp>
        <p:nvSpPr>
          <p:cNvPr id="5" name="Rectangle 1"/>
          <p:cNvSpPr>
            <a:spLocks noChangeArrowheads="1"/>
          </p:cNvSpPr>
          <p:nvPr/>
        </p:nvSpPr>
        <p:spPr bwMode="auto">
          <a:xfrm>
            <a:off x="1285875" y="294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9409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Points</a:t>
            </a:r>
            <a:endParaRPr lang="en-US" dirty="0"/>
          </a:p>
        </p:txBody>
      </p:sp>
      <p:sp>
        <p:nvSpPr>
          <p:cNvPr id="3" name="Content Placeholder 2"/>
          <p:cNvSpPr>
            <a:spLocks noGrp="1"/>
          </p:cNvSpPr>
          <p:nvPr>
            <p:ph sz="quarter" idx="1"/>
          </p:nvPr>
        </p:nvSpPr>
        <p:spPr/>
        <p:txBody>
          <a:bodyPr/>
          <a:lstStyle/>
          <a:p>
            <a:r>
              <a:rPr lang="en-US" dirty="0" smtClean="0"/>
              <a:t>Have the students each get a turn to “shoot” their points on the coordinate plane where they will then record them on the student worksheet</a:t>
            </a:r>
            <a:r>
              <a:rPr lang="en-US" dirty="0" smtClean="0"/>
              <a:t>.  </a:t>
            </a:r>
            <a:endParaRPr lang="en-US" dirty="0"/>
          </a:p>
        </p:txBody>
      </p:sp>
      <p:sp>
        <p:nvSpPr>
          <p:cNvPr id="4" name="AutoShape 2" descr="Displaying photo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ing photo 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splaying photo 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2390028" cy="3190875"/>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722" y="3276600"/>
            <a:ext cx="2390027" cy="3190874"/>
          </a:xfrm>
          <a:prstGeom prst="rect">
            <a:avLst/>
          </a:prstGeom>
          <a:noFill/>
          <a:ln w="76200">
            <a:solidFill>
              <a:srgbClr val="FF0066"/>
            </a:solidFill>
            <a:miter lim="800000"/>
            <a:headEnd/>
            <a:tailEnd/>
          </a:ln>
          <a:effectLst>
            <a:glow rad="101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5293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2403</TotalTime>
  <Words>1210</Words>
  <Application>Microsoft Office PowerPoint</Application>
  <PresentationFormat>On-screen Show (4:3)</PresentationFormat>
  <Paragraphs>127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Equation of a Circle Using a Nerf Gun </vt:lpstr>
      <vt:lpstr>Goals:</vt:lpstr>
      <vt:lpstr>Objectives:</vt:lpstr>
      <vt:lpstr>Materials:</vt:lpstr>
      <vt:lpstr>Standards: </vt:lpstr>
      <vt:lpstr>Overview:</vt:lpstr>
      <vt:lpstr>Pre-Activity </vt:lpstr>
      <vt:lpstr>Definitions &amp; Equations</vt:lpstr>
      <vt:lpstr>“Shooting” Points</vt:lpstr>
      <vt:lpstr>Equation of Circle w/ Center &amp; Passing Through Point Step 1</vt:lpstr>
      <vt:lpstr>Step 2</vt:lpstr>
      <vt:lpstr>Step 3</vt:lpstr>
      <vt:lpstr>General Form To Standard form Step 1</vt:lpstr>
      <vt:lpstr>Step 2</vt:lpstr>
      <vt:lpstr>Step 3</vt:lpstr>
      <vt:lpstr>Step 4</vt:lpstr>
      <vt:lpstr>Conclusions </vt:lpstr>
      <vt:lpstr>Additional Questions  </vt:lpstr>
      <vt:lpstr>References/Resources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McGinty</dc:creator>
  <cp:lastModifiedBy>Rachel McGinty</cp:lastModifiedBy>
  <cp:revision>36</cp:revision>
  <dcterms:created xsi:type="dcterms:W3CDTF">2014-04-19T20:44:52Z</dcterms:created>
  <dcterms:modified xsi:type="dcterms:W3CDTF">2014-04-29T22:04:20Z</dcterms:modified>
</cp:coreProperties>
</file>